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4"/>
  </p:sldMasterIdLst>
  <p:notesMasterIdLst>
    <p:notesMasterId r:id="rId16"/>
  </p:notesMasterIdLst>
  <p:handoutMasterIdLst>
    <p:handoutMasterId r:id="rId17"/>
  </p:handoutMasterIdLst>
  <p:sldIdLst>
    <p:sldId id="256" r:id="rId5"/>
    <p:sldId id="306" r:id="rId6"/>
    <p:sldId id="347" r:id="rId7"/>
    <p:sldId id="348" r:id="rId8"/>
    <p:sldId id="291" r:id="rId9"/>
    <p:sldId id="334" r:id="rId10"/>
    <p:sldId id="345" r:id="rId11"/>
    <p:sldId id="337" r:id="rId12"/>
    <p:sldId id="311" r:id="rId13"/>
    <p:sldId id="338" r:id="rId14"/>
    <p:sldId id="34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guide id="3" pos="600" userDrawn="1">
          <p15:clr>
            <a:srgbClr val="A4A3A4"/>
          </p15:clr>
        </p15:guide>
        <p15:guide id="4" pos="7080" userDrawn="1">
          <p15:clr>
            <a:srgbClr val="A4A3A4"/>
          </p15:clr>
        </p15:guide>
        <p15:guide id="5" orient="horz" pos="576" userDrawn="1">
          <p15:clr>
            <a:srgbClr val="A4A3A4"/>
          </p15:clr>
        </p15:guide>
        <p15:guide id="6" orient="horz" pos="37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6F2"/>
    <a:srgbClr val="E8ECEC"/>
    <a:srgbClr val="CED6D8"/>
    <a:srgbClr val="5ED0DE"/>
    <a:srgbClr val="FFFFFF"/>
    <a:srgbClr val="B5121B"/>
    <a:srgbClr val="77C4F3"/>
    <a:srgbClr val="35459C"/>
    <a:srgbClr val="1C46F2"/>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72" autoAdjust="0"/>
    <p:restoredTop sz="98235" autoAdjust="0"/>
  </p:normalViewPr>
  <p:slideViewPr>
    <p:cSldViewPr snapToGrid="0">
      <p:cViewPr varScale="1">
        <p:scale>
          <a:sx n="72" d="100"/>
          <a:sy n="72" d="100"/>
        </p:scale>
        <p:origin x="792" y="66"/>
      </p:cViewPr>
      <p:guideLst>
        <p:guide orient="horz" pos="2136"/>
        <p:guide pos="3840"/>
        <p:guide pos="600"/>
        <p:guide pos="7080"/>
        <p:guide orient="horz" pos="576"/>
        <p:guide orient="horz" pos="3720"/>
      </p:guideLst>
    </p:cSldViewPr>
  </p:slideViewPr>
  <p:outlineViewPr>
    <p:cViewPr>
      <p:scale>
        <a:sx n="45" d="100"/>
        <a:sy n="45" d="100"/>
      </p:scale>
      <p:origin x="0" y="0"/>
    </p:cViewPr>
  </p:outlineViewPr>
  <p:notesTextViewPr>
    <p:cViewPr>
      <p:scale>
        <a:sx n="150" d="100"/>
        <a:sy n="150" d="100"/>
      </p:scale>
      <p:origin x="0" y="0"/>
    </p:cViewPr>
  </p:notesTextViewPr>
  <p:sorterViewPr>
    <p:cViewPr>
      <p:scale>
        <a:sx n="90" d="100"/>
        <a:sy n="90" d="100"/>
      </p:scale>
      <p:origin x="0" y="-1456"/>
    </p:cViewPr>
  </p:sorterViewPr>
  <p:notesViewPr>
    <p:cSldViewPr snapToGrid="0">
      <p:cViewPr varScale="1">
        <p:scale>
          <a:sx n="115" d="100"/>
          <a:sy n="115" d="100"/>
        </p:scale>
        <p:origin x="522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1C20CD-15C7-4161-9271-AA393F3BEBD2}" type="datetimeFigureOut">
              <a:rPr lang="en-US" smtClean="0"/>
              <a:t>8/25/2020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5A8A6-FEAE-454E-AA98-54EA61CA4A60}" type="slidenum">
              <a:rPr lang="en-US" smtClean="0"/>
              <a:t>‹#›</a:t>
            </a:fld>
            <a:endParaRPr lang="en-US"/>
          </a:p>
        </p:txBody>
      </p:sp>
    </p:spTree>
    <p:extLst>
      <p:ext uri="{BB962C8B-B14F-4D97-AF65-F5344CB8AC3E}">
        <p14:creationId xmlns:p14="http://schemas.microsoft.com/office/powerpoint/2010/main" val="3554263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677EA-F7BB-492F-BF15-7747DC07EE7E}"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649F8-882C-4002-AB2C-ED8BCF0D8646}" type="slidenum">
              <a:rPr lang="en-US" smtClean="0"/>
              <a:t>‹#›</a:t>
            </a:fld>
            <a:endParaRPr lang="en-US"/>
          </a:p>
        </p:txBody>
      </p:sp>
    </p:spTree>
    <p:extLst>
      <p:ext uri="{BB962C8B-B14F-4D97-AF65-F5344CB8AC3E}">
        <p14:creationId xmlns:p14="http://schemas.microsoft.com/office/powerpoint/2010/main" val="1830473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41436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649F8-882C-4002-AB2C-ED8BCF0D8646}" type="slidenum">
              <a:rPr lang="en-US" smtClean="0"/>
              <a:t>6</a:t>
            </a:fld>
            <a:endParaRPr lang="en-US"/>
          </a:p>
        </p:txBody>
      </p:sp>
    </p:spTree>
    <p:extLst>
      <p:ext uri="{BB962C8B-B14F-4D97-AF65-F5344CB8AC3E}">
        <p14:creationId xmlns:p14="http://schemas.microsoft.com/office/powerpoint/2010/main" val="264216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6.2m Give2SF</a:t>
            </a:r>
          </a:p>
          <a:p>
            <a:r>
              <a:rPr lang="en-US"/>
              <a:t>4m leveraged private sources (MEDA)</a:t>
            </a:r>
          </a:p>
          <a:p>
            <a:r>
              <a:rPr lang="en-US"/>
              <a:t>2m rebate</a:t>
            </a:r>
          </a:p>
          <a:p>
            <a:r>
              <a:rPr lang="en-US"/>
              <a:t>1m initial</a:t>
            </a:r>
          </a:p>
          <a:p>
            <a:r>
              <a:rPr lang="en-US"/>
              <a:t>860k mini-grants</a:t>
            </a:r>
          </a:p>
          <a:p>
            <a:r>
              <a:rPr lang="en-US"/>
              <a:t>1m RLF</a:t>
            </a:r>
          </a:p>
          <a:p>
            <a:endParaRPr lang="en-US"/>
          </a:p>
        </p:txBody>
      </p:sp>
      <p:sp>
        <p:nvSpPr>
          <p:cNvPr id="4" name="Slide Number Placeholder 3"/>
          <p:cNvSpPr>
            <a:spLocks noGrp="1"/>
          </p:cNvSpPr>
          <p:nvPr>
            <p:ph type="sldNum" sz="quarter" idx="5"/>
          </p:nvPr>
        </p:nvSpPr>
        <p:spPr/>
        <p:txBody>
          <a:bodyPr/>
          <a:lstStyle/>
          <a:p>
            <a:fld id="{918649F8-882C-4002-AB2C-ED8BCF0D8646}" type="slidenum">
              <a:rPr lang="en-US" smtClean="0"/>
              <a:t>7</a:t>
            </a:fld>
            <a:endParaRPr lang="en-US"/>
          </a:p>
        </p:txBody>
      </p:sp>
    </p:spTree>
    <p:extLst>
      <p:ext uri="{BB962C8B-B14F-4D97-AF65-F5344CB8AC3E}">
        <p14:creationId xmlns:p14="http://schemas.microsoft.com/office/powerpoint/2010/main" val="29777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649F8-882C-4002-AB2C-ED8BCF0D8646}" type="slidenum">
              <a:rPr lang="en-US" smtClean="0"/>
              <a:t>8</a:t>
            </a:fld>
            <a:endParaRPr lang="en-US"/>
          </a:p>
        </p:txBody>
      </p:sp>
    </p:spTree>
    <p:extLst>
      <p:ext uri="{BB962C8B-B14F-4D97-AF65-F5344CB8AC3E}">
        <p14:creationId xmlns:p14="http://schemas.microsoft.com/office/powerpoint/2010/main" val="500346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649F8-882C-4002-AB2C-ED8BCF0D8646}" type="slidenum">
              <a:rPr lang="en-US" smtClean="0"/>
              <a:t>9</a:t>
            </a:fld>
            <a:endParaRPr lang="en-US"/>
          </a:p>
        </p:txBody>
      </p:sp>
    </p:spTree>
    <p:extLst>
      <p:ext uri="{BB962C8B-B14F-4D97-AF65-F5344CB8AC3E}">
        <p14:creationId xmlns:p14="http://schemas.microsoft.com/office/powerpoint/2010/main" val="814249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649F8-882C-4002-AB2C-ED8BCF0D8646}" type="slidenum">
              <a:rPr lang="en-US" smtClean="0"/>
              <a:t>10</a:t>
            </a:fld>
            <a:endParaRPr lang="en-US"/>
          </a:p>
        </p:txBody>
      </p:sp>
    </p:spTree>
    <p:extLst>
      <p:ext uri="{BB962C8B-B14F-4D97-AF65-F5344CB8AC3E}">
        <p14:creationId xmlns:p14="http://schemas.microsoft.com/office/powerpoint/2010/main" val="3989503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649F8-882C-4002-AB2C-ED8BCF0D8646}" type="slidenum">
              <a:rPr lang="en-US" smtClean="0"/>
              <a:t>11</a:t>
            </a:fld>
            <a:endParaRPr lang="en-US"/>
          </a:p>
        </p:txBody>
      </p:sp>
    </p:spTree>
    <p:extLst>
      <p:ext uri="{BB962C8B-B14F-4D97-AF65-F5344CB8AC3E}">
        <p14:creationId xmlns:p14="http://schemas.microsoft.com/office/powerpoint/2010/main" val="256458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59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86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with Photo 2">
    <p:spTree>
      <p:nvGrpSpPr>
        <p:cNvPr id="1" name=""/>
        <p:cNvGrpSpPr/>
        <p:nvPr/>
      </p:nvGrpSpPr>
      <p:grpSpPr>
        <a:xfrm>
          <a:off x="0" y="0"/>
          <a:ext cx="0" cy="0"/>
          <a:chOff x="0" y="0"/>
          <a:chExt cx="0" cy="0"/>
        </a:xfrm>
      </p:grpSpPr>
      <p:sp>
        <p:nvSpPr>
          <p:cNvPr id="19" name="Рисунок 4"/>
          <p:cNvSpPr>
            <a:spLocks noGrp="1"/>
          </p:cNvSpPr>
          <p:nvPr>
            <p:ph type="pic" sz="quarter" idx="13"/>
          </p:nvPr>
        </p:nvSpPr>
        <p:spPr>
          <a:xfrm>
            <a:off x="1074738" y="4268951"/>
            <a:ext cx="971550"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20" name="Рисунок 4"/>
          <p:cNvSpPr>
            <a:spLocks noGrp="1"/>
          </p:cNvSpPr>
          <p:nvPr>
            <p:ph type="pic" sz="quarter" idx="14"/>
          </p:nvPr>
        </p:nvSpPr>
        <p:spPr>
          <a:xfrm>
            <a:off x="2384289" y="4268951"/>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21" name="Рисунок 4"/>
          <p:cNvSpPr>
            <a:spLocks noGrp="1"/>
          </p:cNvSpPr>
          <p:nvPr>
            <p:ph type="pic" sz="quarter" idx="15"/>
          </p:nvPr>
        </p:nvSpPr>
        <p:spPr>
          <a:xfrm>
            <a:off x="3693840" y="4268951"/>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22" name="Рисунок 4"/>
          <p:cNvSpPr>
            <a:spLocks noGrp="1"/>
          </p:cNvSpPr>
          <p:nvPr>
            <p:ph type="pic" sz="quarter" idx="16"/>
          </p:nvPr>
        </p:nvSpPr>
        <p:spPr>
          <a:xfrm>
            <a:off x="5003392" y="4268951"/>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23" name="Рисунок 4"/>
          <p:cNvSpPr>
            <a:spLocks noGrp="1"/>
          </p:cNvSpPr>
          <p:nvPr>
            <p:ph type="pic" sz="quarter" idx="17"/>
          </p:nvPr>
        </p:nvSpPr>
        <p:spPr>
          <a:xfrm>
            <a:off x="6312943" y="4268951"/>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24" name="Рисунок 4"/>
          <p:cNvSpPr>
            <a:spLocks noGrp="1"/>
          </p:cNvSpPr>
          <p:nvPr>
            <p:ph type="pic" sz="quarter" idx="18"/>
          </p:nvPr>
        </p:nvSpPr>
        <p:spPr>
          <a:xfrm>
            <a:off x="7622495" y="4268951"/>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25" name="Рисунок 4"/>
          <p:cNvSpPr>
            <a:spLocks noGrp="1"/>
          </p:cNvSpPr>
          <p:nvPr>
            <p:ph type="pic" sz="quarter" idx="19"/>
          </p:nvPr>
        </p:nvSpPr>
        <p:spPr>
          <a:xfrm>
            <a:off x="8932046" y="4268951"/>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26" name="Рисунок 4"/>
          <p:cNvSpPr>
            <a:spLocks noGrp="1"/>
          </p:cNvSpPr>
          <p:nvPr>
            <p:ph type="pic" sz="quarter" idx="20"/>
          </p:nvPr>
        </p:nvSpPr>
        <p:spPr>
          <a:xfrm>
            <a:off x="10241597" y="4268951"/>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27" name="Рисунок 4"/>
          <p:cNvSpPr>
            <a:spLocks noGrp="1"/>
          </p:cNvSpPr>
          <p:nvPr>
            <p:ph type="pic" sz="quarter" idx="21"/>
          </p:nvPr>
        </p:nvSpPr>
        <p:spPr>
          <a:xfrm>
            <a:off x="1074738" y="2903220"/>
            <a:ext cx="971550"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28" name="Рисунок 4"/>
          <p:cNvSpPr>
            <a:spLocks noGrp="1"/>
          </p:cNvSpPr>
          <p:nvPr>
            <p:ph type="pic" sz="quarter" idx="22"/>
          </p:nvPr>
        </p:nvSpPr>
        <p:spPr>
          <a:xfrm>
            <a:off x="2384289" y="2903220"/>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29" name="Рисунок 4"/>
          <p:cNvSpPr>
            <a:spLocks noGrp="1"/>
          </p:cNvSpPr>
          <p:nvPr>
            <p:ph type="pic" sz="quarter" idx="23"/>
          </p:nvPr>
        </p:nvSpPr>
        <p:spPr>
          <a:xfrm>
            <a:off x="3693840" y="2903220"/>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30" name="Рисунок 4"/>
          <p:cNvSpPr>
            <a:spLocks noGrp="1"/>
          </p:cNvSpPr>
          <p:nvPr>
            <p:ph type="pic" sz="quarter" idx="24"/>
          </p:nvPr>
        </p:nvSpPr>
        <p:spPr>
          <a:xfrm>
            <a:off x="5003392" y="2903220"/>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31" name="Рисунок 4"/>
          <p:cNvSpPr>
            <a:spLocks noGrp="1"/>
          </p:cNvSpPr>
          <p:nvPr>
            <p:ph type="pic" sz="quarter" idx="25"/>
          </p:nvPr>
        </p:nvSpPr>
        <p:spPr>
          <a:xfrm>
            <a:off x="6312943" y="2903220"/>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32" name="Рисунок 4"/>
          <p:cNvSpPr>
            <a:spLocks noGrp="1"/>
          </p:cNvSpPr>
          <p:nvPr>
            <p:ph type="pic" sz="quarter" idx="26"/>
          </p:nvPr>
        </p:nvSpPr>
        <p:spPr>
          <a:xfrm>
            <a:off x="7622495" y="2903220"/>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33" name="Рисунок 4"/>
          <p:cNvSpPr>
            <a:spLocks noGrp="1"/>
          </p:cNvSpPr>
          <p:nvPr>
            <p:ph type="pic" sz="quarter" idx="27"/>
          </p:nvPr>
        </p:nvSpPr>
        <p:spPr>
          <a:xfrm>
            <a:off x="8932046" y="2903220"/>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34" name="Рисунок 4"/>
          <p:cNvSpPr>
            <a:spLocks noGrp="1"/>
          </p:cNvSpPr>
          <p:nvPr>
            <p:ph type="pic" sz="quarter" idx="28"/>
          </p:nvPr>
        </p:nvSpPr>
        <p:spPr>
          <a:xfrm>
            <a:off x="10241597" y="2903220"/>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35" name="Рисунок 4"/>
          <p:cNvSpPr>
            <a:spLocks noGrp="1"/>
          </p:cNvSpPr>
          <p:nvPr>
            <p:ph type="pic" sz="quarter" idx="29"/>
          </p:nvPr>
        </p:nvSpPr>
        <p:spPr>
          <a:xfrm>
            <a:off x="1074738" y="1617500"/>
            <a:ext cx="971550" cy="971551"/>
          </a:xfrm>
          <a:prstGeom prst="rect">
            <a:avLst/>
          </a:prstGeom>
          <a:solidFill>
            <a:srgbClr val="8C9099"/>
          </a:solidFill>
        </p:spPr>
        <p:txBody>
          <a:bodyPr lIns="91439" tIns="45719" rIns="91439" bIns="45719" anchor="t">
            <a:noAutofit/>
          </a:bodyPr>
          <a:lstStyle>
            <a:lvl1pPr>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36" name="Рисунок 4"/>
          <p:cNvSpPr>
            <a:spLocks noGrp="1"/>
          </p:cNvSpPr>
          <p:nvPr>
            <p:ph type="pic" sz="quarter" idx="30"/>
          </p:nvPr>
        </p:nvSpPr>
        <p:spPr>
          <a:xfrm>
            <a:off x="2384289" y="1617500"/>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37" name="Рисунок 4"/>
          <p:cNvSpPr>
            <a:spLocks noGrp="1"/>
          </p:cNvSpPr>
          <p:nvPr>
            <p:ph type="pic" sz="quarter" idx="31"/>
          </p:nvPr>
        </p:nvSpPr>
        <p:spPr>
          <a:xfrm>
            <a:off x="3693840" y="1617500"/>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38" name="Рисунок 4"/>
          <p:cNvSpPr>
            <a:spLocks noGrp="1"/>
          </p:cNvSpPr>
          <p:nvPr>
            <p:ph type="pic" sz="quarter" idx="32"/>
          </p:nvPr>
        </p:nvSpPr>
        <p:spPr>
          <a:xfrm>
            <a:off x="5003392" y="1617500"/>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39" name="Рисунок 4"/>
          <p:cNvSpPr>
            <a:spLocks noGrp="1"/>
          </p:cNvSpPr>
          <p:nvPr>
            <p:ph type="pic" sz="quarter" idx="33"/>
          </p:nvPr>
        </p:nvSpPr>
        <p:spPr>
          <a:xfrm>
            <a:off x="6312943" y="1617500"/>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40" name="Рисунок 4"/>
          <p:cNvSpPr>
            <a:spLocks noGrp="1"/>
          </p:cNvSpPr>
          <p:nvPr>
            <p:ph type="pic" sz="quarter" idx="34"/>
          </p:nvPr>
        </p:nvSpPr>
        <p:spPr>
          <a:xfrm>
            <a:off x="7622495" y="1617500"/>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41" name="Рисунок 4"/>
          <p:cNvSpPr>
            <a:spLocks noGrp="1"/>
          </p:cNvSpPr>
          <p:nvPr>
            <p:ph type="pic" sz="quarter" idx="35"/>
          </p:nvPr>
        </p:nvSpPr>
        <p:spPr>
          <a:xfrm>
            <a:off x="8932046" y="1617500"/>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42" name="Рисунок 4"/>
          <p:cNvSpPr>
            <a:spLocks noGrp="1"/>
          </p:cNvSpPr>
          <p:nvPr>
            <p:ph type="pic" sz="quarter" idx="36"/>
          </p:nvPr>
        </p:nvSpPr>
        <p:spPr>
          <a:xfrm>
            <a:off x="10241597" y="1617500"/>
            <a:ext cx="971551" cy="971551"/>
          </a:xfrm>
          <a:prstGeom prst="rect">
            <a:avLst/>
          </a:prstGeom>
          <a:solidFill>
            <a:srgbClr val="8C9099"/>
          </a:solidFill>
        </p:spPr>
        <p:txBody>
          <a:bodyPr lIns="91439" tIns="45719" rIns="91439" bIns="45719" anchor="t">
            <a:noAutofit/>
          </a:bodyPr>
          <a:lstStyle>
            <a:lvl1pPr marL="317500" marR="0" indent="-317500" algn="l" defTabSz="412750" rtl="0" eaLnBrk="1" fontAlgn="auto" latinLnBrk="0" hangingPunct="1">
              <a:lnSpc>
                <a:spcPct val="100000"/>
              </a:lnSpc>
              <a:spcBef>
                <a:spcPts val="2950"/>
              </a:spcBef>
              <a:spcAft>
                <a:spcPts val="0"/>
              </a:spcAft>
              <a:buClrTx/>
              <a:buSzPct val="125000"/>
              <a:buFontTx/>
              <a:buChar char="•"/>
              <a:tabLst/>
              <a:defRPr sz="550">
                <a:solidFill>
                  <a:schemeClr val="bg2"/>
                </a:solidFill>
              </a:defRPr>
            </a:lvl1pPr>
          </a:lstStyle>
          <a:p>
            <a:pPr lvl="0"/>
            <a:r>
              <a:rPr lang="ru-RU" noProof="0">
                <a:sym typeface="Helvetica Neue"/>
              </a:rPr>
              <a:t>Вставка рисунка</a:t>
            </a:r>
            <a:endParaRPr noProof="0">
              <a:sym typeface="Helvetica Neue"/>
            </a:endParaRPr>
          </a:p>
        </p:txBody>
      </p:sp>
      <p:sp>
        <p:nvSpPr>
          <p:cNvPr id="43" name="Номер слайда">
            <a:extLst>
              <a:ext uri="{FF2B5EF4-FFF2-40B4-BE49-F238E27FC236}">
                <a16:creationId xmlns:a16="http://schemas.microsoft.com/office/drawing/2014/main" id="{2139E080-2811-3A43-A226-7575BD8CF2C4}"/>
              </a:ext>
            </a:extLst>
          </p:cNvPr>
          <p:cNvSpPr txBox="1">
            <a:spLocks noGrp="1" noChangeArrowheads="1"/>
          </p:cNvSpPr>
          <p:nvPr>
            <p:ph type="sldNum" sz="quarter" idx="37"/>
          </p:nvPr>
        </p:nvSpPr>
        <p:spPr>
          <a:xfrm>
            <a:off x="624682" y="6160294"/>
            <a:ext cx="284956" cy="220663"/>
          </a:xfrm>
        </p:spPr>
        <p:txBody>
          <a:bodyPr/>
          <a:lstStyle>
            <a:lvl1pPr>
              <a:defRPr b="1" i="0"/>
            </a:lvl1pPr>
          </a:lstStyle>
          <a:p>
            <a:pPr>
              <a:defRPr/>
            </a:pPr>
            <a:fld id="{57F165A9-4E0A-4448-8283-17E9D15FA10E}" type="slidenum">
              <a:rPr lang="ru-RU" altLang="en-US"/>
              <a:pPr>
                <a:defRPr/>
              </a:pPr>
              <a:t>‹#›</a:t>
            </a:fld>
            <a:endParaRPr lang="ru-RU" altLang="en-US"/>
          </a:p>
        </p:txBody>
      </p:sp>
    </p:spTree>
    <p:extLst>
      <p:ext uri="{BB962C8B-B14F-4D97-AF65-F5344CB8AC3E}">
        <p14:creationId xmlns:p14="http://schemas.microsoft.com/office/powerpoint/2010/main" val="793327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Main P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B973B73-CF9C-4D4E-9847-9EC6D02293FB}"/>
              </a:ext>
            </a:extLst>
          </p:cNvPr>
          <p:cNvSpPr>
            <a:spLocks noGrp="1"/>
          </p:cNvSpPr>
          <p:nvPr>
            <p:ph type="pic" sz="quarter" idx="10"/>
          </p:nvPr>
        </p:nvSpPr>
        <p:spPr>
          <a:xfrm>
            <a:off x="-28574" y="0"/>
            <a:ext cx="4905375" cy="6858000"/>
          </a:xfrm>
          <a:prstGeom prst="rect">
            <a:avLst/>
          </a:prstGeom>
          <a:blipFill>
            <a:blip r:embed="rId2" cstate="hqprint">
              <a:extLst>
                <a:ext uri="{28A0092B-C50C-407E-A947-70E740481C1C}">
                  <a14:useLocalDpi xmlns:a14="http://schemas.microsoft.com/office/drawing/2010/main"/>
                </a:ext>
              </a:extLst>
            </a:blip>
            <a:srcRect/>
            <a:stretch>
              <a:fillRect/>
            </a:stretch>
          </a:blipFill>
        </p:spPr>
        <p:txBody>
          <a:bodyPr/>
          <a:lstStyle>
            <a:lvl1pPr>
              <a:defRPr sz="1500"/>
            </a:lvl1pPr>
          </a:lstStyle>
          <a:p>
            <a:endParaRPr lang="en-US" dirty="0"/>
          </a:p>
        </p:txBody>
      </p:sp>
    </p:spTree>
    <p:extLst>
      <p:ext uri="{BB962C8B-B14F-4D97-AF65-F5344CB8AC3E}">
        <p14:creationId xmlns:p14="http://schemas.microsoft.com/office/powerpoint/2010/main" val="211720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Picture Placeholder 5"/>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vl1pPr>
          </a:lstStyle>
          <a:p>
            <a:r>
              <a:rPr lang="en-US" dirty="0"/>
              <a:t>Picture</a:t>
            </a:r>
          </a:p>
        </p:txBody>
      </p:sp>
    </p:spTree>
    <p:extLst>
      <p:ext uri="{BB962C8B-B14F-4D97-AF65-F5344CB8AC3E}">
        <p14:creationId xmlns:p14="http://schemas.microsoft.com/office/powerpoint/2010/main" val="170167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1944197" y="874903"/>
            <a:ext cx="3299792" cy="504907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vl1pPr>
          </a:lstStyle>
          <a:p>
            <a:r>
              <a:rPr lang="en-US" dirty="0"/>
              <a:t>Picture</a:t>
            </a:r>
          </a:p>
        </p:txBody>
      </p:sp>
    </p:spTree>
    <p:extLst>
      <p:ext uri="{BB962C8B-B14F-4D97-AF65-F5344CB8AC3E}">
        <p14:creationId xmlns:p14="http://schemas.microsoft.com/office/powerpoint/2010/main" val="330521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Picture Placeholder 5"/>
          <p:cNvSpPr>
            <a:spLocks noGrp="1"/>
          </p:cNvSpPr>
          <p:nvPr>
            <p:ph type="pic" sz="quarter" idx="10" hasCustomPrompt="1"/>
          </p:nvPr>
        </p:nvSpPr>
        <p:spPr>
          <a:xfrm>
            <a:off x="913077" y="1030515"/>
            <a:ext cx="3666976" cy="364308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vl1pPr>
          </a:lstStyle>
          <a:p>
            <a:r>
              <a:rPr lang="en-US" dirty="0"/>
              <a:t>Picture</a:t>
            </a:r>
          </a:p>
        </p:txBody>
      </p:sp>
      <p:sp>
        <p:nvSpPr>
          <p:cNvPr id="11" name="Picture Placeholder 5"/>
          <p:cNvSpPr>
            <a:spLocks noGrp="1"/>
          </p:cNvSpPr>
          <p:nvPr>
            <p:ph type="pic" sz="quarter" idx="11" hasCustomPrompt="1"/>
          </p:nvPr>
        </p:nvSpPr>
        <p:spPr>
          <a:xfrm>
            <a:off x="4848973" y="3555636"/>
            <a:ext cx="2504457" cy="25697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vl1pPr>
          </a:lstStyle>
          <a:p>
            <a:r>
              <a:rPr lang="en-US" dirty="0"/>
              <a:t>Picture</a:t>
            </a:r>
          </a:p>
        </p:txBody>
      </p:sp>
      <p:sp>
        <p:nvSpPr>
          <p:cNvPr id="12" name="Picture Placeholder 5"/>
          <p:cNvSpPr>
            <a:spLocks noGrp="1"/>
          </p:cNvSpPr>
          <p:nvPr>
            <p:ph type="pic" sz="quarter" idx="12" hasCustomPrompt="1"/>
          </p:nvPr>
        </p:nvSpPr>
        <p:spPr>
          <a:xfrm>
            <a:off x="8059230" y="3218566"/>
            <a:ext cx="2971255" cy="293909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vl1pPr>
          </a:lstStyle>
          <a:p>
            <a:r>
              <a:rPr lang="en-US" dirty="0"/>
              <a:t>Picture</a:t>
            </a:r>
          </a:p>
        </p:txBody>
      </p:sp>
    </p:spTree>
    <p:extLst>
      <p:ext uri="{BB962C8B-B14F-4D97-AF65-F5344CB8AC3E}">
        <p14:creationId xmlns:p14="http://schemas.microsoft.com/office/powerpoint/2010/main" val="278357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Vertical Text">
    <p:spTree>
      <p:nvGrpSpPr>
        <p:cNvPr id="1" name=""/>
        <p:cNvGrpSpPr/>
        <p:nvPr/>
      </p:nvGrpSpPr>
      <p:grpSpPr>
        <a:xfrm>
          <a:off x="0" y="0"/>
          <a:ext cx="0" cy="0"/>
          <a:chOff x="0" y="0"/>
          <a:chExt cx="0" cy="0"/>
        </a:xfrm>
      </p:grpSpPr>
      <p:sp>
        <p:nvSpPr>
          <p:cNvPr id="3" name="Picture Placeholder 5"/>
          <p:cNvSpPr>
            <a:spLocks noGrp="1"/>
          </p:cNvSpPr>
          <p:nvPr>
            <p:ph type="pic" sz="quarter" idx="17" hasCustomPrompt="1"/>
          </p:nvPr>
        </p:nvSpPr>
        <p:spPr>
          <a:xfrm>
            <a:off x="5401050" y="2203650"/>
            <a:ext cx="5686049" cy="407488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vl1pPr>
          </a:lstStyle>
          <a:p>
            <a:r>
              <a:rPr lang="en-US" dirty="0"/>
              <a:t>Picture</a:t>
            </a:r>
          </a:p>
        </p:txBody>
      </p:sp>
    </p:spTree>
    <p:extLst>
      <p:ext uri="{BB962C8B-B14F-4D97-AF65-F5344CB8AC3E}">
        <p14:creationId xmlns:p14="http://schemas.microsoft.com/office/powerpoint/2010/main" val="82622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90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20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63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06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1897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62" r:id="rId4"/>
    <p:sldLayoutId id="2147483791" r:id="rId5"/>
    <p:sldLayoutId id="2147483796" r:id="rId6"/>
    <p:sldLayoutId id="2147483797" r:id="rId7"/>
    <p:sldLayoutId id="2147483798" r:id="rId8"/>
    <p:sldLayoutId id="2147483799" r:id="rId9"/>
    <p:sldLayoutId id="2147483801" r:id="rId10"/>
    <p:sldLayoutId id="2147483802" r:id="rId11"/>
    <p:sldLayoutId id="214748380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0C7EA78-40F2-0042-A08B-AD86272EEA05}"/>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p:pic>
      <p:sp>
        <p:nvSpPr>
          <p:cNvPr id="32" name="Business Proposal"/>
          <p:cNvSpPr/>
          <p:nvPr/>
        </p:nvSpPr>
        <p:spPr>
          <a:xfrm>
            <a:off x="5320664" y="2542258"/>
            <a:ext cx="6263906" cy="10156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nchor="ctr">
            <a:spAutoFit/>
          </a:bodyPr>
          <a:lstStyle>
            <a:lvl1pPr defTabSz="1155700">
              <a:defRPr sz="10000">
                <a:solidFill>
                  <a:srgbClr val="323C40"/>
                </a:solidFill>
                <a:latin typeface="Ubuntu Medium"/>
                <a:ea typeface="Ubuntu Medium"/>
                <a:cs typeface="Ubuntu Medium"/>
                <a:sym typeface="Ubuntu Medium"/>
              </a:defRPr>
            </a:lvl1pPr>
          </a:lstStyle>
          <a:p>
            <a:pPr>
              <a:spcAft>
                <a:spcPts val="1600"/>
              </a:spcAft>
            </a:pPr>
            <a:r>
              <a:rPr lang="en-US" sz="3600" b="1" dirty="0">
                <a:solidFill>
                  <a:srgbClr val="2D3033"/>
                </a:solidFill>
                <a:latin typeface="Roboto Black" panose="02000000000000000000" pitchFamily="2" charset="0"/>
                <a:ea typeface="Roboto Black" panose="02000000000000000000" pitchFamily="2" charset="0"/>
              </a:rPr>
              <a:t>WISF Executive Committee</a:t>
            </a:r>
            <a:br>
              <a:rPr lang="en-US" sz="3600" b="1" dirty="0">
                <a:solidFill>
                  <a:srgbClr val="2D3033"/>
                </a:solidFill>
                <a:latin typeface="Roboto Black" panose="02000000000000000000" pitchFamily="2" charset="0"/>
                <a:ea typeface="Roboto Black" panose="02000000000000000000" pitchFamily="2" charset="0"/>
              </a:rPr>
            </a:br>
            <a:r>
              <a:rPr lang="en-US" sz="3000" b="1">
                <a:solidFill>
                  <a:srgbClr val="2D3033"/>
                </a:solidFill>
                <a:latin typeface="Roboto Black" panose="02000000000000000000" pitchFamily="2" charset="0"/>
                <a:ea typeface="Roboto Black" panose="02000000000000000000" pitchFamily="2" charset="0"/>
              </a:rPr>
              <a:t>Workforce Director’s Report</a:t>
            </a:r>
            <a:endParaRPr sz="3000" b="1" i="1" dirty="0">
              <a:solidFill>
                <a:srgbClr val="053C5E"/>
              </a:solidFill>
              <a:latin typeface="Roboto Black" panose="02000000000000000000" pitchFamily="2" charset="0"/>
              <a:ea typeface="Roboto Black" panose="02000000000000000000" pitchFamily="2" charset="0"/>
            </a:endParaRPr>
          </a:p>
        </p:txBody>
      </p:sp>
      <p:sp>
        <p:nvSpPr>
          <p:cNvPr id="33" name="October 20XX"/>
          <p:cNvSpPr/>
          <p:nvPr/>
        </p:nvSpPr>
        <p:spPr>
          <a:xfrm>
            <a:off x="5145550" y="1885870"/>
            <a:ext cx="2204752" cy="287323"/>
          </a:xfrm>
          <a:prstGeom prst="rect">
            <a:avLst/>
          </a:prstGeom>
          <a:ln w="12700"/>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nchor="ctr">
            <a:spAutoFit/>
          </a:bodyPr>
          <a:lstStyle/>
          <a:p>
            <a:pPr defTabSz="476257">
              <a:buClr>
                <a:srgbClr val="E9F6FA"/>
              </a:buClr>
              <a:buFont typeface="Helvetica Neue UltraLight"/>
              <a:defRPr sz="3000">
                <a:solidFill>
                  <a:srgbClr val="323C40"/>
                </a:solidFill>
                <a:uFill>
                  <a:solidFill>
                    <a:srgbClr val="323C40"/>
                  </a:solidFill>
                </a:uFill>
                <a:latin typeface="Ubuntu"/>
                <a:ea typeface="Ubuntu"/>
                <a:cs typeface="Ubuntu"/>
                <a:sym typeface="Ubuntu"/>
              </a:defRPr>
            </a:pPr>
            <a:r>
              <a:rPr lang="en-US" sz="1867" dirty="0">
                <a:latin typeface="Libre Baskerville" panose="02000000000000000000" pitchFamily="2" charset="0"/>
              </a:rPr>
              <a:t>August 21, 2020</a:t>
            </a:r>
            <a:endParaRPr sz="1867" b="1" dirty="0">
              <a:latin typeface="Libre Baskerville" panose="02000000000000000000" pitchFamily="2" charset="0"/>
            </a:endParaRPr>
          </a:p>
        </p:txBody>
      </p:sp>
      <p:sp>
        <p:nvSpPr>
          <p:cNvPr id="34" name="Rectangle"/>
          <p:cNvSpPr/>
          <p:nvPr/>
        </p:nvSpPr>
        <p:spPr>
          <a:xfrm>
            <a:off x="1" y="5385583"/>
            <a:ext cx="12198351" cy="711200"/>
          </a:xfrm>
          <a:prstGeom prst="rect">
            <a:avLst/>
          </a:prstGeom>
          <a:solidFill>
            <a:srgbClr val="B5121B"/>
          </a:solidFill>
          <a:ln w="12700">
            <a:miter lim="400000"/>
          </a:ln>
        </p:spPr>
        <p:txBody>
          <a:bodyPr lIns="25400" tIns="25400" rIns="25400" bIns="25400" anchor="ctr"/>
          <a:lstStyle/>
          <a:p>
            <a:pPr defTabSz="292104">
              <a:defRPr sz="4000">
                <a:solidFill>
                  <a:srgbClr val="FFFFFF"/>
                </a:solidFill>
                <a:effectLst>
                  <a:outerShdw blurRad="38100" dist="12700" dir="5400000" rotWithShape="0">
                    <a:srgbClr val="000000">
                      <a:alpha val="50000"/>
                    </a:srgbClr>
                  </a:outerShdw>
                </a:effectLst>
              </a:defRPr>
            </a:pPr>
            <a:endParaRPr sz="2000" dirty="0">
              <a:latin typeface="Arial" panose="020B0604020202020204" pitchFamily="34" charset="0"/>
              <a:cs typeface="Arial" panose="020B0604020202020204" pitchFamily="34" charset="0"/>
            </a:endParaRPr>
          </a:p>
        </p:txBody>
      </p:sp>
      <p:sp>
        <p:nvSpPr>
          <p:cNvPr id="35" name="Created by: Laura Bianchi  •   www.new-project.com"/>
          <p:cNvSpPr/>
          <p:nvPr/>
        </p:nvSpPr>
        <p:spPr>
          <a:xfrm>
            <a:off x="3641678" y="5624858"/>
            <a:ext cx="7690664" cy="246221"/>
          </a:xfrm>
          <a:prstGeom prst="rect">
            <a:avLst/>
          </a:prstGeom>
          <a:ln w="12700"/>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nchor="ctr">
            <a:spAutoFit/>
          </a:bodyPr>
          <a:lstStyle>
            <a:lvl1pPr algn="l" defTabSz="952500">
              <a:lnSpc>
                <a:spcPct val="140000"/>
              </a:lnSpc>
              <a:buClr>
                <a:srgbClr val="E9F6FA"/>
              </a:buClr>
              <a:buFont typeface="Helvetica Neue UltraLight"/>
              <a:defRPr sz="3000">
                <a:solidFill>
                  <a:srgbClr val="323C40"/>
                </a:solidFill>
                <a:uFill>
                  <a:solidFill>
                    <a:srgbClr val="323C40"/>
                  </a:solidFill>
                </a:uFill>
                <a:latin typeface="Ubuntu Medium"/>
                <a:ea typeface="Ubuntu Medium"/>
                <a:cs typeface="Ubuntu Medium"/>
                <a:sym typeface="Ubuntu Medium"/>
              </a:defRPr>
            </a:lvl1pPr>
          </a:lstStyle>
          <a:p>
            <a:pPr algn="r">
              <a:lnSpc>
                <a:spcPct val="100000"/>
              </a:lnSpc>
            </a:pPr>
            <a:r>
              <a:rPr lang="en-US" sz="1600">
                <a:solidFill>
                  <a:schemeClr val="bg1"/>
                </a:solidFill>
                <a:latin typeface="Roboto Light" panose="02000000000000000000" pitchFamily="2" charset="0"/>
                <a:ea typeface="Roboto Light" panose="02000000000000000000" pitchFamily="2" charset="0"/>
              </a:rPr>
              <a:t>San Francisco Office of Economic and Workforce Development        </a:t>
            </a:r>
            <a:r>
              <a:rPr lang="en-US" sz="1600" b="1">
                <a:solidFill>
                  <a:schemeClr val="bg1"/>
                </a:solidFill>
                <a:latin typeface="Roboto" panose="02000000000000000000" pitchFamily="2" charset="0"/>
                <a:ea typeface="Roboto" panose="02000000000000000000" pitchFamily="2" charset="0"/>
              </a:rPr>
              <a:t>www.oewd.org</a:t>
            </a:r>
            <a:endParaRPr sz="1600" b="1">
              <a:solidFill>
                <a:schemeClr val="bg1"/>
              </a:solidFill>
              <a:latin typeface="Roboto" panose="02000000000000000000" pitchFamily="2" charset="0"/>
              <a:ea typeface="Roboto" panose="02000000000000000000" pitchFamily="2" charset="0"/>
            </a:endParaRPr>
          </a:p>
        </p:txBody>
      </p:sp>
      <p:sp>
        <p:nvSpPr>
          <p:cNvPr id="36" name="Line"/>
          <p:cNvSpPr/>
          <p:nvPr/>
        </p:nvSpPr>
        <p:spPr>
          <a:xfrm flipH="1">
            <a:off x="6884894" y="2018744"/>
            <a:ext cx="4609746" cy="13256"/>
          </a:xfrm>
          <a:prstGeom prst="line">
            <a:avLst/>
          </a:prstGeom>
          <a:noFill/>
          <a:ln w="38100" cap="flat">
            <a:solidFill>
              <a:srgbClr val="E3B505"/>
            </a:solidFill>
            <a:prstDash val="solid"/>
            <a:miter lim="400000"/>
          </a:ln>
          <a:effectLst/>
        </p:spPr>
        <p:txBody>
          <a:bodyPr wrap="square" lIns="25400" tIns="25400" rIns="25400" bIns="25400" numCol="1" anchor="ctr">
            <a:noAutofit/>
          </a:bodyPr>
          <a:lstStyle/>
          <a:p>
            <a:pPr defTabSz="228603">
              <a:defRPr sz="1200">
                <a:latin typeface="Helvetica"/>
                <a:ea typeface="Helvetica"/>
                <a:cs typeface="Helvetica"/>
                <a:sym typeface="Helvetica"/>
              </a:defRPr>
            </a:pPr>
            <a:endParaRPr sz="600" dirty="0">
              <a:latin typeface="Arial" panose="020B0604020202020204" pitchFamily="34" charset="0"/>
              <a:cs typeface="Arial" panose="020B0604020202020204" pitchFamily="34" charset="0"/>
            </a:endParaRPr>
          </a:p>
        </p:txBody>
      </p:sp>
      <p:sp>
        <p:nvSpPr>
          <p:cNvPr id="37" name="Line"/>
          <p:cNvSpPr/>
          <p:nvPr/>
        </p:nvSpPr>
        <p:spPr>
          <a:xfrm flipH="1" flipV="1">
            <a:off x="5410592" y="4170112"/>
            <a:ext cx="6084048" cy="13256"/>
          </a:xfrm>
          <a:prstGeom prst="line">
            <a:avLst/>
          </a:prstGeom>
          <a:noFill/>
          <a:ln w="38100" cap="flat">
            <a:solidFill>
              <a:srgbClr val="E3B505"/>
            </a:solidFill>
            <a:prstDash val="solid"/>
            <a:miter lim="400000"/>
          </a:ln>
          <a:effectLst/>
        </p:spPr>
        <p:txBody>
          <a:bodyPr wrap="square" lIns="25400" tIns="25400" rIns="25400" bIns="25400" numCol="1" anchor="ctr">
            <a:noAutofit/>
          </a:bodyPr>
          <a:lstStyle/>
          <a:p>
            <a:pPr defTabSz="228603">
              <a:defRPr sz="1200">
                <a:latin typeface="Helvetica"/>
                <a:ea typeface="Helvetica"/>
                <a:cs typeface="Helvetica"/>
                <a:sym typeface="Helvetica"/>
              </a:defRPr>
            </a:pPr>
            <a:endParaRPr sz="6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D93801D-F31B-274E-9117-6EC6B8FFDB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32802" y="327603"/>
            <a:ext cx="2496962" cy="473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63C25CB-E98A-6441-AEB1-7A62C1E05C13}"/>
              </a:ext>
            </a:extLst>
          </p:cNvPr>
          <p:cNvSpPr/>
          <p:nvPr/>
        </p:nvSpPr>
        <p:spPr>
          <a:xfrm>
            <a:off x="219086" y="1593390"/>
            <a:ext cx="2232408" cy="1633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11513201" y="0"/>
            <a:ext cx="0" cy="2063573"/>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19086" y="193964"/>
            <a:ext cx="426957" cy="79513"/>
            <a:chOff x="219086" y="193964"/>
            <a:chExt cx="426957" cy="79513"/>
          </a:xfrm>
        </p:grpSpPr>
        <p:cxnSp>
          <p:nvCxnSpPr>
            <p:cNvPr id="28" name="Straight Connector 27"/>
            <p:cNvCxnSpPr/>
            <p:nvPr/>
          </p:nvCxnSpPr>
          <p:spPr>
            <a:xfrm>
              <a:off x="219086" y="193964"/>
              <a:ext cx="426957"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9086" y="273477"/>
              <a:ext cx="307688"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50E639BF-71AF-9446-AE75-3E4EA03C9F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8778" y="6308264"/>
            <a:ext cx="1597657" cy="302824"/>
          </a:xfrm>
          <a:prstGeom prst="rect">
            <a:avLst/>
          </a:prstGeom>
        </p:spPr>
      </p:pic>
      <p:grpSp>
        <p:nvGrpSpPr>
          <p:cNvPr id="3" name="Group 2">
            <a:extLst>
              <a:ext uri="{FF2B5EF4-FFF2-40B4-BE49-F238E27FC236}">
                <a16:creationId xmlns:a16="http://schemas.microsoft.com/office/drawing/2014/main" id="{DB04DCCC-2279-6A40-ADAC-F63FA9CB0F1C}"/>
              </a:ext>
            </a:extLst>
          </p:cNvPr>
          <p:cNvGrpSpPr/>
          <p:nvPr/>
        </p:nvGrpSpPr>
        <p:grpSpPr>
          <a:xfrm>
            <a:off x="2853646" y="1378973"/>
            <a:ext cx="8542737" cy="369332"/>
            <a:chOff x="2853646" y="1378973"/>
            <a:chExt cx="8542737" cy="369332"/>
          </a:xfrm>
        </p:grpSpPr>
        <p:sp>
          <p:nvSpPr>
            <p:cNvPr id="40" name="Oval 39"/>
            <p:cNvSpPr/>
            <p:nvPr/>
          </p:nvSpPr>
          <p:spPr>
            <a:xfrm>
              <a:off x="2853646" y="1439624"/>
              <a:ext cx="248031" cy="2480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19" name="TextBox 18">
              <a:extLst>
                <a:ext uri="{FF2B5EF4-FFF2-40B4-BE49-F238E27FC236}">
                  <a16:creationId xmlns:a16="http://schemas.microsoft.com/office/drawing/2014/main" id="{D42C852E-486C-1B48-8D3B-7BC0613EA284}"/>
                </a:ext>
              </a:extLst>
            </p:cNvPr>
            <p:cNvSpPr txBox="1"/>
            <p:nvPr/>
          </p:nvSpPr>
          <p:spPr>
            <a:xfrm>
              <a:off x="3359692" y="1378973"/>
              <a:ext cx="8036691" cy="369332"/>
            </a:xfrm>
            <a:prstGeom prst="rect">
              <a:avLst/>
            </a:prstGeom>
            <a:noFill/>
          </p:spPr>
          <p:txBody>
            <a:bodyPr wrap="square" lIns="0" rtlCol="0" anchor="ctr">
              <a:spAutoFit/>
            </a:bodyPr>
            <a:lstStyle/>
            <a:p>
              <a:r>
                <a:rPr lang="en-US" b="1" spc="300" dirty="0">
                  <a:latin typeface="Roboto" panose="02000000000000000000" pitchFamily="2" charset="0"/>
                  <a:ea typeface="Roboto" panose="02000000000000000000" pitchFamily="2" charset="0"/>
                </a:rPr>
                <a:t>A budget grounded in racial equity</a:t>
              </a:r>
            </a:p>
          </p:txBody>
        </p:sp>
      </p:grpSp>
      <p:grpSp>
        <p:nvGrpSpPr>
          <p:cNvPr id="26" name="Group 25">
            <a:extLst>
              <a:ext uri="{FF2B5EF4-FFF2-40B4-BE49-F238E27FC236}">
                <a16:creationId xmlns:a16="http://schemas.microsoft.com/office/drawing/2014/main" id="{A6B4BCCC-CC94-0D44-8963-622FE5A002FC}"/>
              </a:ext>
            </a:extLst>
          </p:cNvPr>
          <p:cNvGrpSpPr/>
          <p:nvPr/>
        </p:nvGrpSpPr>
        <p:grpSpPr>
          <a:xfrm>
            <a:off x="-86549" y="5599522"/>
            <a:ext cx="2528091" cy="389798"/>
            <a:chOff x="-86549" y="5599522"/>
            <a:chExt cx="2528091" cy="389798"/>
          </a:xfrm>
        </p:grpSpPr>
        <p:sp>
          <p:nvSpPr>
            <p:cNvPr id="31" name="Rectangle 30">
              <a:extLst>
                <a:ext uri="{FF2B5EF4-FFF2-40B4-BE49-F238E27FC236}">
                  <a16:creationId xmlns:a16="http://schemas.microsoft.com/office/drawing/2014/main" id="{6F457D3F-6708-6645-8BFF-6E71D11F8678}"/>
                </a:ext>
              </a:extLst>
            </p:cNvPr>
            <p:cNvSpPr/>
            <p:nvPr/>
          </p:nvSpPr>
          <p:spPr>
            <a:xfrm>
              <a:off x="0" y="5599522"/>
              <a:ext cx="2309567" cy="389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43E703C-CBAD-674D-A6EC-36D02E3CB0DD}"/>
                </a:ext>
              </a:extLst>
            </p:cNvPr>
            <p:cNvSpPr txBox="1"/>
            <p:nvPr/>
          </p:nvSpPr>
          <p:spPr>
            <a:xfrm>
              <a:off x="-86549" y="5645662"/>
              <a:ext cx="2528091" cy="297517"/>
            </a:xfrm>
            <a:prstGeom prst="rect">
              <a:avLst/>
            </a:prstGeom>
            <a:noFill/>
          </p:spPr>
          <p:txBody>
            <a:bodyPr wrap="square" rtlCol="0">
              <a:spAutoFit/>
            </a:bodyPr>
            <a:lstStyle/>
            <a:p>
              <a:pPr algn="ctr">
                <a:lnSpc>
                  <a:spcPts val="1600"/>
                </a:lnSpc>
              </a:pPr>
              <a:r>
                <a:rPr lang="en-US" sz="1400" spc="300" dirty="0">
                  <a:solidFill>
                    <a:schemeClr val="bg1"/>
                  </a:solidFill>
                  <a:latin typeface="Calibri" charset="0"/>
                  <a:ea typeface="Calibri" charset="0"/>
                  <a:cs typeface="Calibri" charset="0"/>
                </a:rPr>
                <a:t>BUDGET UPDATE </a:t>
              </a:r>
            </a:p>
          </p:txBody>
        </p:sp>
      </p:grpSp>
      <p:sp>
        <p:nvSpPr>
          <p:cNvPr id="22" name="TextBox 21">
            <a:extLst>
              <a:ext uri="{FF2B5EF4-FFF2-40B4-BE49-F238E27FC236}">
                <a16:creationId xmlns:a16="http://schemas.microsoft.com/office/drawing/2014/main" id="{DA0172EE-F1A0-BF4B-8B54-9B6EE8507F3B}"/>
              </a:ext>
            </a:extLst>
          </p:cNvPr>
          <p:cNvSpPr txBox="1"/>
          <p:nvPr/>
        </p:nvSpPr>
        <p:spPr>
          <a:xfrm>
            <a:off x="11514786" y="88811"/>
            <a:ext cx="679279" cy="369332"/>
          </a:xfrm>
          <a:prstGeom prst="rect">
            <a:avLst/>
          </a:prstGeom>
          <a:noFill/>
        </p:spPr>
        <p:txBody>
          <a:bodyPr wrap="square" rtlCol="0">
            <a:spAutoFit/>
          </a:bodyPr>
          <a:lstStyle/>
          <a:p>
            <a:pPr algn="ctr"/>
            <a:r>
              <a:rPr lang="en-US" b="1">
                <a:latin typeface="Roboto Black" panose="02000000000000000000" pitchFamily="2" charset="0"/>
                <a:ea typeface="Roboto Black" panose="02000000000000000000" pitchFamily="2" charset="0"/>
              </a:rPr>
              <a:t>5</a:t>
            </a:r>
          </a:p>
        </p:txBody>
      </p:sp>
      <p:sp>
        <p:nvSpPr>
          <p:cNvPr id="35" name="Rectangle 34">
            <a:extLst>
              <a:ext uri="{FF2B5EF4-FFF2-40B4-BE49-F238E27FC236}">
                <a16:creationId xmlns:a16="http://schemas.microsoft.com/office/drawing/2014/main" id="{E27F1763-B9DF-DB43-9959-65A1A3EBCC99}"/>
              </a:ext>
            </a:extLst>
          </p:cNvPr>
          <p:cNvSpPr/>
          <p:nvPr/>
        </p:nvSpPr>
        <p:spPr>
          <a:xfrm>
            <a:off x="219086" y="3512287"/>
            <a:ext cx="2232408" cy="1633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526AFA8D-CD65-8C46-B659-6F26876BCA6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72930" y="3375279"/>
            <a:ext cx="2203609" cy="1652707"/>
          </a:xfrm>
          <a:prstGeom prst="rect">
            <a:avLst/>
          </a:prstGeom>
        </p:spPr>
      </p:pic>
      <p:sp>
        <p:nvSpPr>
          <p:cNvPr id="39" name="TextBox 38">
            <a:extLst>
              <a:ext uri="{FF2B5EF4-FFF2-40B4-BE49-F238E27FC236}">
                <a16:creationId xmlns:a16="http://schemas.microsoft.com/office/drawing/2014/main" id="{ED27DE20-C6D4-7F41-81DC-DAA99B10C319}"/>
              </a:ext>
            </a:extLst>
          </p:cNvPr>
          <p:cNvSpPr txBox="1"/>
          <p:nvPr/>
        </p:nvSpPr>
        <p:spPr>
          <a:xfrm>
            <a:off x="372930" y="372212"/>
            <a:ext cx="9944260" cy="954107"/>
          </a:xfrm>
          <a:prstGeom prst="rect">
            <a:avLst/>
          </a:prstGeom>
          <a:noFill/>
        </p:spPr>
        <p:txBody>
          <a:bodyPr wrap="square" rtlCol="0">
            <a:spAutoFit/>
          </a:bodyPr>
          <a:lstStyle/>
          <a:p>
            <a:r>
              <a:rPr lang="en-US" sz="2800" b="1" dirty="0">
                <a:latin typeface="Raleway Black" panose="020B0003030101060003" pitchFamily="34" charset="0"/>
                <a:cs typeface="Poppins" panose="00000500000000000000" pitchFamily="2" charset="0"/>
              </a:rPr>
              <a:t>LOOKING TO THE FUTURE:</a:t>
            </a:r>
            <a:br>
              <a:rPr lang="en-US" sz="2800" b="1" dirty="0">
                <a:latin typeface="Raleway Black" panose="020B0003030101060003" pitchFamily="34" charset="0"/>
                <a:cs typeface="Poppins" panose="00000500000000000000" pitchFamily="2" charset="0"/>
              </a:rPr>
            </a:br>
            <a:r>
              <a:rPr lang="en-US" sz="2800" b="1" dirty="0">
                <a:solidFill>
                  <a:schemeClr val="accent3"/>
                </a:solidFill>
                <a:latin typeface="Raleway Black" panose="020B0003030101060003" pitchFamily="34" charset="0"/>
                <a:cs typeface="Poppins" panose="00000500000000000000" pitchFamily="2" charset="0"/>
              </a:rPr>
              <a:t>A STRONG AND EQUITABLE RECOVERY</a:t>
            </a:r>
            <a:endParaRPr lang="id-ID" sz="2800" b="1" dirty="0">
              <a:solidFill>
                <a:schemeClr val="accent3"/>
              </a:solidFill>
              <a:latin typeface="Raleway Black" panose="020B0003030101060003" pitchFamily="34" charset="0"/>
              <a:cs typeface="Poppins" panose="00000500000000000000" pitchFamily="2" charset="0"/>
            </a:endParaRPr>
          </a:p>
        </p:txBody>
      </p:sp>
      <p:grpSp>
        <p:nvGrpSpPr>
          <p:cNvPr id="4" name="Group 3">
            <a:extLst>
              <a:ext uri="{FF2B5EF4-FFF2-40B4-BE49-F238E27FC236}">
                <a16:creationId xmlns:a16="http://schemas.microsoft.com/office/drawing/2014/main" id="{CBF27B27-7B4B-CC45-9AA1-5206A0027DA6}"/>
              </a:ext>
            </a:extLst>
          </p:cNvPr>
          <p:cNvGrpSpPr/>
          <p:nvPr/>
        </p:nvGrpSpPr>
        <p:grpSpPr>
          <a:xfrm>
            <a:off x="2845332" y="1830742"/>
            <a:ext cx="8551051" cy="369332"/>
            <a:chOff x="2845332" y="1830742"/>
            <a:chExt cx="8551051" cy="369332"/>
          </a:xfrm>
        </p:grpSpPr>
        <p:sp>
          <p:nvSpPr>
            <p:cNvPr id="41" name="Oval 40"/>
            <p:cNvSpPr/>
            <p:nvPr/>
          </p:nvSpPr>
          <p:spPr>
            <a:xfrm>
              <a:off x="2845332" y="1885886"/>
              <a:ext cx="248031" cy="2480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C6D396EB-682B-DA46-83DA-E97F838C4F88}"/>
                </a:ext>
              </a:extLst>
            </p:cNvPr>
            <p:cNvSpPr txBox="1"/>
            <p:nvPr/>
          </p:nvSpPr>
          <p:spPr>
            <a:xfrm>
              <a:off x="3359692" y="1830742"/>
              <a:ext cx="8036691" cy="369332"/>
            </a:xfrm>
            <a:prstGeom prst="rect">
              <a:avLst/>
            </a:prstGeom>
            <a:noFill/>
          </p:spPr>
          <p:txBody>
            <a:bodyPr wrap="square" lIns="0" rtlCol="0" anchor="ctr">
              <a:spAutoFit/>
            </a:bodyPr>
            <a:lstStyle/>
            <a:p>
              <a:r>
                <a:rPr lang="en-US" b="1" spc="300" dirty="0">
                  <a:latin typeface="Roboto" panose="02000000000000000000" pitchFamily="2" charset="0"/>
                  <a:ea typeface="Roboto" panose="02000000000000000000" pitchFamily="2" charset="0"/>
                </a:rPr>
                <a:t>Investments centered in the Black community</a:t>
              </a:r>
            </a:p>
          </p:txBody>
        </p:sp>
      </p:grpSp>
      <p:grpSp>
        <p:nvGrpSpPr>
          <p:cNvPr id="6" name="Group 5">
            <a:extLst>
              <a:ext uri="{FF2B5EF4-FFF2-40B4-BE49-F238E27FC236}">
                <a16:creationId xmlns:a16="http://schemas.microsoft.com/office/drawing/2014/main" id="{C4A3310A-8BD5-2D40-AD66-DD5696567253}"/>
              </a:ext>
            </a:extLst>
          </p:cNvPr>
          <p:cNvGrpSpPr/>
          <p:nvPr/>
        </p:nvGrpSpPr>
        <p:grpSpPr>
          <a:xfrm>
            <a:off x="2845331" y="2267432"/>
            <a:ext cx="8898477" cy="369332"/>
            <a:chOff x="2845331" y="2267432"/>
            <a:chExt cx="8898477" cy="369332"/>
          </a:xfrm>
        </p:grpSpPr>
        <p:sp>
          <p:nvSpPr>
            <p:cNvPr id="25" name="Oval 24">
              <a:extLst>
                <a:ext uri="{FF2B5EF4-FFF2-40B4-BE49-F238E27FC236}">
                  <a16:creationId xmlns:a16="http://schemas.microsoft.com/office/drawing/2014/main" id="{636359B6-5E21-C742-B538-C9FF96C35A08}"/>
                </a:ext>
              </a:extLst>
            </p:cNvPr>
            <p:cNvSpPr/>
            <p:nvPr/>
          </p:nvSpPr>
          <p:spPr>
            <a:xfrm>
              <a:off x="2845331" y="2332148"/>
              <a:ext cx="248031" cy="2480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EA3D64DA-B096-2F4D-B31C-D40DC59031B6}"/>
                </a:ext>
              </a:extLst>
            </p:cNvPr>
            <p:cNvSpPr txBox="1"/>
            <p:nvPr/>
          </p:nvSpPr>
          <p:spPr>
            <a:xfrm>
              <a:off x="3359692" y="2267432"/>
              <a:ext cx="8384116" cy="369332"/>
            </a:xfrm>
            <a:prstGeom prst="rect">
              <a:avLst/>
            </a:prstGeom>
            <a:noFill/>
          </p:spPr>
          <p:txBody>
            <a:bodyPr wrap="square" lIns="0" rtlCol="0" anchor="ctr">
              <a:spAutoFit/>
            </a:bodyPr>
            <a:lstStyle/>
            <a:p>
              <a:r>
                <a:rPr lang="en-US" b="1" spc="300" dirty="0">
                  <a:latin typeface="Roboto" panose="02000000000000000000" pitchFamily="2" charset="0"/>
                  <a:ea typeface="Roboto" panose="02000000000000000000" pitchFamily="2" charset="0"/>
                </a:rPr>
                <a:t>Building resiliency in historically disinvested communities</a:t>
              </a:r>
            </a:p>
          </p:txBody>
        </p:sp>
      </p:grpSp>
      <p:grpSp>
        <p:nvGrpSpPr>
          <p:cNvPr id="7" name="Group 6">
            <a:extLst>
              <a:ext uri="{FF2B5EF4-FFF2-40B4-BE49-F238E27FC236}">
                <a16:creationId xmlns:a16="http://schemas.microsoft.com/office/drawing/2014/main" id="{52457BFE-AF5B-C745-BCB2-7BC48982A880}"/>
              </a:ext>
            </a:extLst>
          </p:cNvPr>
          <p:cNvGrpSpPr/>
          <p:nvPr/>
        </p:nvGrpSpPr>
        <p:grpSpPr>
          <a:xfrm>
            <a:off x="2845330" y="2711668"/>
            <a:ext cx="8898478" cy="369332"/>
            <a:chOff x="2845330" y="2711668"/>
            <a:chExt cx="8898478" cy="369332"/>
          </a:xfrm>
        </p:grpSpPr>
        <p:sp>
          <p:nvSpPr>
            <p:cNvPr id="44" name="Oval 43">
              <a:extLst>
                <a:ext uri="{FF2B5EF4-FFF2-40B4-BE49-F238E27FC236}">
                  <a16:creationId xmlns:a16="http://schemas.microsoft.com/office/drawing/2014/main" id="{878E15CE-6D6E-F244-B1D3-62A99B98A6E4}"/>
                </a:ext>
              </a:extLst>
            </p:cNvPr>
            <p:cNvSpPr/>
            <p:nvPr/>
          </p:nvSpPr>
          <p:spPr>
            <a:xfrm>
              <a:off x="2845330" y="2772319"/>
              <a:ext cx="248031" cy="2480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2580B895-C5A4-674F-8E41-DE5025162274}"/>
                </a:ext>
              </a:extLst>
            </p:cNvPr>
            <p:cNvSpPr txBox="1"/>
            <p:nvPr/>
          </p:nvSpPr>
          <p:spPr>
            <a:xfrm>
              <a:off x="3359692" y="2711668"/>
              <a:ext cx="8384116" cy="369332"/>
            </a:xfrm>
            <a:prstGeom prst="rect">
              <a:avLst/>
            </a:prstGeom>
            <a:noFill/>
          </p:spPr>
          <p:txBody>
            <a:bodyPr wrap="square" lIns="0" rtlCol="0" anchor="ctr">
              <a:spAutoFit/>
            </a:bodyPr>
            <a:lstStyle/>
            <a:p>
              <a:pPr>
                <a:spcAft>
                  <a:spcPts val="600"/>
                </a:spcAft>
              </a:pPr>
              <a:r>
                <a:rPr lang="en-US" b="1" spc="300" dirty="0">
                  <a:latin typeface="Roboto" panose="02000000000000000000" pitchFamily="2" charset="0"/>
                  <a:ea typeface="Roboto" panose="02000000000000000000" pitchFamily="2" charset="0"/>
                </a:rPr>
                <a:t>Supporting vulnerable populations</a:t>
              </a:r>
            </a:p>
          </p:txBody>
        </p:sp>
      </p:grpSp>
      <p:grpSp>
        <p:nvGrpSpPr>
          <p:cNvPr id="8" name="Group 7">
            <a:extLst>
              <a:ext uri="{FF2B5EF4-FFF2-40B4-BE49-F238E27FC236}">
                <a16:creationId xmlns:a16="http://schemas.microsoft.com/office/drawing/2014/main" id="{7C6CB6E1-6FFD-EB42-8C50-3455710FA1BC}"/>
              </a:ext>
            </a:extLst>
          </p:cNvPr>
          <p:cNvGrpSpPr/>
          <p:nvPr/>
        </p:nvGrpSpPr>
        <p:grpSpPr>
          <a:xfrm>
            <a:off x="2852400" y="3155891"/>
            <a:ext cx="8891408" cy="369332"/>
            <a:chOff x="2852400" y="3155891"/>
            <a:chExt cx="8891408" cy="369332"/>
          </a:xfrm>
        </p:grpSpPr>
        <p:sp>
          <p:nvSpPr>
            <p:cNvPr id="46" name="Oval 45">
              <a:extLst>
                <a:ext uri="{FF2B5EF4-FFF2-40B4-BE49-F238E27FC236}">
                  <a16:creationId xmlns:a16="http://schemas.microsoft.com/office/drawing/2014/main" id="{990FFE61-D065-CC44-8B58-95782BB74786}"/>
                </a:ext>
              </a:extLst>
            </p:cNvPr>
            <p:cNvSpPr/>
            <p:nvPr/>
          </p:nvSpPr>
          <p:spPr>
            <a:xfrm>
              <a:off x="2852400" y="3216541"/>
              <a:ext cx="248031" cy="24803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F3DB8133-08C1-4E41-9E69-3EB3377ED52D}"/>
                </a:ext>
              </a:extLst>
            </p:cNvPr>
            <p:cNvSpPr txBox="1"/>
            <p:nvPr/>
          </p:nvSpPr>
          <p:spPr>
            <a:xfrm>
              <a:off x="3359692" y="3155891"/>
              <a:ext cx="8384116" cy="369332"/>
            </a:xfrm>
            <a:prstGeom prst="rect">
              <a:avLst/>
            </a:prstGeom>
            <a:noFill/>
          </p:spPr>
          <p:txBody>
            <a:bodyPr wrap="square" lIns="0" rtlCol="0" anchor="ctr">
              <a:spAutoFit/>
            </a:bodyPr>
            <a:lstStyle/>
            <a:p>
              <a:pPr>
                <a:spcAft>
                  <a:spcPts val="600"/>
                </a:spcAft>
              </a:pPr>
              <a:r>
                <a:rPr lang="en-US" b="1" spc="300" dirty="0">
                  <a:latin typeface="Roboto" panose="02000000000000000000" pitchFamily="2" charset="0"/>
                  <a:ea typeface="Roboto" panose="02000000000000000000" pitchFamily="2" charset="0"/>
                </a:rPr>
                <a:t>Empowering entrepreneurs and facilitating job creation</a:t>
              </a:r>
            </a:p>
          </p:txBody>
        </p:sp>
      </p:grpSp>
      <p:grpSp>
        <p:nvGrpSpPr>
          <p:cNvPr id="9" name="Group 8">
            <a:extLst>
              <a:ext uri="{FF2B5EF4-FFF2-40B4-BE49-F238E27FC236}">
                <a16:creationId xmlns:a16="http://schemas.microsoft.com/office/drawing/2014/main" id="{D2F0DDCC-62B8-0143-9948-2154D57F0F8E}"/>
              </a:ext>
            </a:extLst>
          </p:cNvPr>
          <p:cNvGrpSpPr/>
          <p:nvPr/>
        </p:nvGrpSpPr>
        <p:grpSpPr>
          <a:xfrm>
            <a:off x="2845330" y="3604192"/>
            <a:ext cx="8898478" cy="369332"/>
            <a:chOff x="2845330" y="3604192"/>
            <a:chExt cx="8898478" cy="369332"/>
          </a:xfrm>
        </p:grpSpPr>
        <p:sp>
          <p:nvSpPr>
            <p:cNvPr id="38" name="Oval 37">
              <a:extLst>
                <a:ext uri="{FF2B5EF4-FFF2-40B4-BE49-F238E27FC236}">
                  <a16:creationId xmlns:a16="http://schemas.microsoft.com/office/drawing/2014/main" id="{BA0858D7-69FD-C24F-8E55-BD19EC682714}"/>
                </a:ext>
              </a:extLst>
            </p:cNvPr>
            <p:cNvSpPr/>
            <p:nvPr/>
          </p:nvSpPr>
          <p:spPr>
            <a:xfrm>
              <a:off x="2845330" y="3664843"/>
              <a:ext cx="248031" cy="2480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79035F37-C945-A541-9807-E5B5EE04E017}"/>
                </a:ext>
              </a:extLst>
            </p:cNvPr>
            <p:cNvSpPr txBox="1"/>
            <p:nvPr/>
          </p:nvSpPr>
          <p:spPr>
            <a:xfrm>
              <a:off x="3359692" y="3604192"/>
              <a:ext cx="8384116" cy="369332"/>
            </a:xfrm>
            <a:prstGeom prst="rect">
              <a:avLst/>
            </a:prstGeom>
            <a:noFill/>
          </p:spPr>
          <p:txBody>
            <a:bodyPr wrap="square" lIns="0" rtlCol="0" anchor="ctr">
              <a:spAutoFit/>
            </a:bodyPr>
            <a:lstStyle/>
            <a:p>
              <a:pPr>
                <a:spcAft>
                  <a:spcPts val="600"/>
                </a:spcAft>
              </a:pPr>
              <a:r>
                <a:rPr lang="en-US" b="1" spc="300" dirty="0">
                  <a:latin typeface="Roboto" panose="02000000000000000000" pitchFamily="2" charset="0"/>
                  <a:ea typeface="Roboto" panose="02000000000000000000" pitchFamily="2" charset="0"/>
                </a:rPr>
                <a:t>Creating inclusive and affordable places to live</a:t>
              </a:r>
            </a:p>
          </p:txBody>
        </p:sp>
      </p:grpSp>
      <p:grpSp>
        <p:nvGrpSpPr>
          <p:cNvPr id="57" name="Group 56">
            <a:extLst>
              <a:ext uri="{FF2B5EF4-FFF2-40B4-BE49-F238E27FC236}">
                <a16:creationId xmlns:a16="http://schemas.microsoft.com/office/drawing/2014/main" id="{DCE2A4A1-09F4-DA4B-A98E-90865C060903}"/>
              </a:ext>
            </a:extLst>
          </p:cNvPr>
          <p:cNvGrpSpPr/>
          <p:nvPr/>
        </p:nvGrpSpPr>
        <p:grpSpPr>
          <a:xfrm>
            <a:off x="2845330" y="4052493"/>
            <a:ext cx="8898478" cy="369332"/>
            <a:chOff x="2845330" y="3604192"/>
            <a:chExt cx="8898478" cy="369332"/>
          </a:xfrm>
        </p:grpSpPr>
        <p:sp>
          <p:nvSpPr>
            <p:cNvPr id="58" name="Oval 57">
              <a:extLst>
                <a:ext uri="{FF2B5EF4-FFF2-40B4-BE49-F238E27FC236}">
                  <a16:creationId xmlns:a16="http://schemas.microsoft.com/office/drawing/2014/main" id="{81D6981A-B9ED-9442-892C-CC7340B816BA}"/>
                </a:ext>
              </a:extLst>
            </p:cNvPr>
            <p:cNvSpPr/>
            <p:nvPr/>
          </p:nvSpPr>
          <p:spPr>
            <a:xfrm>
              <a:off x="2845330" y="3664843"/>
              <a:ext cx="248031" cy="248031"/>
            </a:xfrm>
            <a:prstGeom prst="ellipse">
              <a:avLst/>
            </a:prstGeom>
            <a:solidFill>
              <a:srgbClr val="C8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DF4B04F-38C9-D148-985C-E83B94CB81FE}"/>
                </a:ext>
              </a:extLst>
            </p:cNvPr>
            <p:cNvSpPr txBox="1"/>
            <p:nvPr/>
          </p:nvSpPr>
          <p:spPr>
            <a:xfrm>
              <a:off x="3359692" y="3604192"/>
              <a:ext cx="8384116" cy="369332"/>
            </a:xfrm>
            <a:prstGeom prst="rect">
              <a:avLst/>
            </a:prstGeom>
            <a:noFill/>
          </p:spPr>
          <p:txBody>
            <a:bodyPr wrap="square" lIns="0" rtlCol="0" anchor="ctr">
              <a:spAutoFit/>
            </a:bodyPr>
            <a:lstStyle/>
            <a:p>
              <a:pPr>
                <a:spcAft>
                  <a:spcPts val="600"/>
                </a:spcAft>
              </a:pPr>
              <a:r>
                <a:rPr lang="en-US" b="1" spc="300" dirty="0">
                  <a:latin typeface="Roboto" panose="02000000000000000000" pitchFamily="2" charset="0"/>
                  <a:ea typeface="Roboto" panose="02000000000000000000" pitchFamily="2" charset="0"/>
                </a:rPr>
                <a:t>Advancing economic justice and inclusion</a:t>
              </a:r>
            </a:p>
          </p:txBody>
        </p:sp>
      </p:grpSp>
      <p:pic>
        <p:nvPicPr>
          <p:cNvPr id="1026" name="Picture 2">
            <a:extLst>
              <a:ext uri="{FF2B5EF4-FFF2-40B4-BE49-F238E27FC236}">
                <a16:creationId xmlns:a16="http://schemas.microsoft.com/office/drawing/2014/main" id="{1B12B7F5-ECF9-9F42-A8D4-65E7EC918BFB}"/>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365647" y="1439624"/>
            <a:ext cx="2202665" cy="165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60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9DBF0A3-CA60-1D48-B54D-E7AEAFFAA9B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p:spPr>
      </p:pic>
      <p:sp>
        <p:nvSpPr>
          <p:cNvPr id="28" name="Rectangle 27"/>
          <p:cNvSpPr>
            <a:spLocks noChangeAspect="1"/>
          </p:cNvSpPr>
          <p:nvPr/>
        </p:nvSpPr>
        <p:spPr>
          <a:xfrm>
            <a:off x="-15133" y="9809"/>
            <a:ext cx="12192000" cy="6858000"/>
          </a:xfrm>
          <a:prstGeom prst="rect">
            <a:avLst/>
          </a:prstGeom>
          <a:blipFill dpi="0"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11514786" y="0"/>
            <a:ext cx="0" cy="20635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5400000">
            <a:off x="9879342" y="4634019"/>
            <a:ext cx="3270887" cy="461665"/>
          </a:xfrm>
          <a:prstGeom prst="rect">
            <a:avLst/>
          </a:prstGeom>
          <a:noFill/>
          <a:ln>
            <a:noFill/>
          </a:ln>
        </p:spPr>
        <p:txBody>
          <a:bodyPr wrap="square" rtlCol="0">
            <a:spAutoFit/>
          </a:bodyPr>
          <a:lstStyle/>
          <a:p>
            <a:pPr algn="r"/>
            <a:r>
              <a:rPr lang="en-US" sz="2400" b="1" spc="300" dirty="0">
                <a:solidFill>
                  <a:schemeClr val="bg1"/>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Calibri" charset="0"/>
              </a:rPr>
              <a:t>August 13, 2020</a:t>
            </a:r>
          </a:p>
        </p:txBody>
      </p:sp>
      <p:grpSp>
        <p:nvGrpSpPr>
          <p:cNvPr id="58" name="Group 57"/>
          <p:cNvGrpSpPr/>
          <p:nvPr/>
        </p:nvGrpSpPr>
        <p:grpSpPr>
          <a:xfrm>
            <a:off x="219086" y="193964"/>
            <a:ext cx="426957" cy="79513"/>
            <a:chOff x="219086" y="193964"/>
            <a:chExt cx="426957" cy="79513"/>
          </a:xfrm>
        </p:grpSpPr>
        <p:cxnSp>
          <p:nvCxnSpPr>
            <p:cNvPr id="59" name="Straight Connector 58"/>
            <p:cNvCxnSpPr/>
            <p:nvPr/>
          </p:nvCxnSpPr>
          <p:spPr>
            <a:xfrm>
              <a:off x="219086" y="193964"/>
              <a:ext cx="42695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19086" y="273477"/>
              <a:ext cx="30768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FCBC5294-BB48-304A-9DB8-4F377E6549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086" y="5670313"/>
            <a:ext cx="4929049" cy="944553"/>
          </a:xfrm>
          <a:prstGeom prst="rect">
            <a:avLst/>
          </a:prstGeom>
        </p:spPr>
      </p:pic>
      <p:sp>
        <p:nvSpPr>
          <p:cNvPr id="2" name="TextBox 1">
            <a:extLst>
              <a:ext uri="{FF2B5EF4-FFF2-40B4-BE49-F238E27FC236}">
                <a16:creationId xmlns:a16="http://schemas.microsoft.com/office/drawing/2014/main" id="{F4A3DB5E-1FF4-F745-8E16-C49B34EB1382}"/>
              </a:ext>
            </a:extLst>
          </p:cNvPr>
          <p:cNvSpPr txBox="1"/>
          <p:nvPr/>
        </p:nvSpPr>
        <p:spPr>
          <a:xfrm>
            <a:off x="5440390" y="5510031"/>
            <a:ext cx="2548141" cy="784830"/>
          </a:xfrm>
          <a:prstGeom prst="rect">
            <a:avLst/>
          </a:prstGeom>
          <a:noFill/>
        </p:spPr>
        <p:txBody>
          <a:bodyPr wrap="square" tIns="0" rtlCol="0">
            <a:spAutoFit/>
          </a:bodyPr>
          <a:lstStyle/>
          <a:p>
            <a:r>
              <a:rPr lang="en-US" sz="2400" b="1">
                <a:solidFill>
                  <a:schemeClr val="accent6"/>
                </a:solidFill>
                <a:latin typeface="Roboto Black" panose="02000000000000000000" pitchFamily="2" charset="0"/>
                <a:ea typeface="Roboto Black" panose="02000000000000000000" pitchFamily="2" charset="0"/>
              </a:rPr>
              <a:t>www.oewd.org</a:t>
            </a:r>
          </a:p>
          <a:p>
            <a:r>
              <a:rPr lang="en-US" sz="2400" b="1">
                <a:solidFill>
                  <a:schemeClr val="accent6"/>
                </a:solidFill>
                <a:latin typeface="Roboto Black" panose="02000000000000000000" pitchFamily="2" charset="0"/>
                <a:ea typeface="Roboto Black" panose="02000000000000000000" pitchFamily="2" charset="0"/>
              </a:rPr>
              <a:t>@sfoewd</a:t>
            </a:r>
          </a:p>
        </p:txBody>
      </p:sp>
      <p:sp>
        <p:nvSpPr>
          <p:cNvPr id="13" name="TextBox 12">
            <a:extLst>
              <a:ext uri="{FF2B5EF4-FFF2-40B4-BE49-F238E27FC236}">
                <a16:creationId xmlns:a16="http://schemas.microsoft.com/office/drawing/2014/main" id="{76324C08-BCAA-1D46-A57B-6DE0053F418F}"/>
              </a:ext>
            </a:extLst>
          </p:cNvPr>
          <p:cNvSpPr txBox="1"/>
          <p:nvPr/>
        </p:nvSpPr>
        <p:spPr>
          <a:xfrm>
            <a:off x="8482264" y="5394470"/>
            <a:ext cx="2548141" cy="1138773"/>
          </a:xfrm>
          <a:prstGeom prst="rect">
            <a:avLst/>
          </a:prstGeom>
          <a:noFill/>
        </p:spPr>
        <p:txBody>
          <a:bodyPr wrap="square" rtlCol="0">
            <a:spAutoFit/>
          </a:bodyPr>
          <a:lstStyle/>
          <a:p>
            <a:pPr>
              <a:lnSpc>
                <a:spcPct val="150000"/>
              </a:lnSpc>
            </a:pPr>
            <a:r>
              <a:rPr lang="en-US" sz="2400" b="1">
                <a:solidFill>
                  <a:schemeClr val="accent6"/>
                </a:solidFill>
                <a:latin typeface="Roboto Black" panose="02000000000000000000" pitchFamily="2" charset="0"/>
                <a:ea typeface="Roboto Black" panose="02000000000000000000" pitchFamily="2" charset="0"/>
              </a:rPr>
              <a:t>(415) 554-6969</a:t>
            </a:r>
          </a:p>
          <a:p>
            <a:pPr>
              <a:lnSpc>
                <a:spcPct val="150000"/>
              </a:lnSpc>
            </a:pPr>
            <a:r>
              <a:rPr lang="en-US" sz="2400" b="1">
                <a:solidFill>
                  <a:schemeClr val="accent6"/>
                </a:solidFill>
                <a:latin typeface="Roboto Black" panose="02000000000000000000" pitchFamily="2" charset="0"/>
                <a:ea typeface="Roboto Black" panose="02000000000000000000" pitchFamily="2" charset="0"/>
              </a:rPr>
              <a:t>oewd@sfgov.org</a:t>
            </a:r>
          </a:p>
        </p:txBody>
      </p:sp>
      <p:sp>
        <p:nvSpPr>
          <p:cNvPr id="14" name="Freeform 13">
            <a:extLst>
              <a:ext uri="{FF2B5EF4-FFF2-40B4-BE49-F238E27FC236}">
                <a16:creationId xmlns:a16="http://schemas.microsoft.com/office/drawing/2014/main" id="{9056FD42-7071-2845-82E8-626B71EF7F09}"/>
              </a:ext>
            </a:extLst>
          </p:cNvPr>
          <p:cNvSpPr/>
          <p:nvPr/>
        </p:nvSpPr>
        <p:spPr>
          <a:xfrm>
            <a:off x="8035882" y="5557500"/>
            <a:ext cx="406356" cy="406356"/>
          </a:xfrm>
          <a:custGeom>
            <a:avLst/>
            <a:gdLst>
              <a:gd name="connsiteX0" fmla="*/ 203178 w 406356"/>
              <a:gd name="connsiteY0" fmla="*/ 0 h 406356"/>
              <a:gd name="connsiteX1" fmla="*/ 406356 w 406356"/>
              <a:gd name="connsiteY1" fmla="*/ 203178 h 406356"/>
              <a:gd name="connsiteX2" fmla="*/ 203178 w 406356"/>
              <a:gd name="connsiteY2" fmla="*/ 406356 h 406356"/>
              <a:gd name="connsiteX3" fmla="*/ 0 w 406356"/>
              <a:gd name="connsiteY3" fmla="*/ 203178 h 406356"/>
              <a:gd name="connsiteX4" fmla="*/ 203178 w 406356"/>
              <a:gd name="connsiteY4" fmla="*/ 0 h 406356"/>
              <a:gd name="connsiteX5" fmla="*/ 158083 w 406356"/>
              <a:gd name="connsiteY5" fmla="*/ 125473 h 406356"/>
              <a:gd name="connsiteX6" fmla="*/ 142711 w 406356"/>
              <a:gd name="connsiteY6" fmla="*/ 128891 h 406356"/>
              <a:gd name="connsiteX7" fmla="*/ 131013 w 406356"/>
              <a:gd name="connsiteY7" fmla="*/ 142359 h 406356"/>
              <a:gd name="connsiteX8" fmla="*/ 125380 w 406356"/>
              <a:gd name="connsiteY8" fmla="*/ 162886 h 406356"/>
              <a:gd name="connsiteX9" fmla="*/ 132994 w 406356"/>
              <a:gd name="connsiteY9" fmla="*/ 191802 h 406356"/>
              <a:gd name="connsiteX10" fmla="*/ 142185 w 406356"/>
              <a:gd name="connsiteY10" fmla="*/ 211120 h 406356"/>
              <a:gd name="connsiteX11" fmla="*/ 195217 w 406356"/>
              <a:gd name="connsiteY11" fmla="*/ 264096 h 406356"/>
              <a:gd name="connsiteX12" fmla="*/ 214551 w 406356"/>
              <a:gd name="connsiteY12" fmla="*/ 273269 h 406356"/>
              <a:gd name="connsiteX13" fmla="*/ 243508 w 406356"/>
              <a:gd name="connsiteY13" fmla="*/ 280881 h 406356"/>
              <a:gd name="connsiteX14" fmla="*/ 264052 w 406356"/>
              <a:gd name="connsiteY14" fmla="*/ 275241 h 406356"/>
              <a:gd name="connsiteX15" fmla="*/ 277537 w 406356"/>
              <a:gd name="connsiteY15" fmla="*/ 263549 h 406356"/>
              <a:gd name="connsiteX16" fmla="*/ 280973 w 406356"/>
              <a:gd name="connsiteY16" fmla="*/ 248210 h 406356"/>
              <a:gd name="connsiteX17" fmla="*/ 280634 w 406356"/>
              <a:gd name="connsiteY17" fmla="*/ 245893 h 406356"/>
              <a:gd name="connsiteX18" fmla="*/ 272242 w 406356"/>
              <a:gd name="connsiteY18" fmla="*/ 240036 h 406356"/>
              <a:gd name="connsiteX19" fmla="*/ 253341 w 406356"/>
              <a:gd name="connsiteY19" fmla="*/ 229438 h 406356"/>
              <a:gd name="connsiteX20" fmla="*/ 243508 w 406356"/>
              <a:gd name="connsiteY20" fmla="*/ 224366 h 406356"/>
              <a:gd name="connsiteX21" fmla="*/ 220954 w 406356"/>
              <a:gd name="connsiteY21" fmla="*/ 244346 h 406356"/>
              <a:gd name="connsiteX22" fmla="*/ 211453 w 406356"/>
              <a:gd name="connsiteY22" fmla="*/ 240036 h 406356"/>
              <a:gd name="connsiteX23" fmla="*/ 166252 w 406356"/>
              <a:gd name="connsiteY23" fmla="*/ 194903 h 406356"/>
              <a:gd name="connsiteX24" fmla="*/ 161952 w 406356"/>
              <a:gd name="connsiteY24" fmla="*/ 185413 h 406356"/>
              <a:gd name="connsiteX25" fmla="*/ 181941 w 406356"/>
              <a:gd name="connsiteY25" fmla="*/ 162886 h 406356"/>
              <a:gd name="connsiteX26" fmla="*/ 176870 w 406356"/>
              <a:gd name="connsiteY26" fmla="*/ 153073 h 406356"/>
              <a:gd name="connsiteX27" fmla="*/ 166252 w 406356"/>
              <a:gd name="connsiteY27" fmla="*/ 134186 h 406356"/>
              <a:gd name="connsiteX28" fmla="*/ 160410 w 406356"/>
              <a:gd name="connsiteY28" fmla="*/ 125804 h 406356"/>
              <a:gd name="connsiteX29" fmla="*/ 158083 w 406356"/>
              <a:gd name="connsiteY29" fmla="*/ 125473 h 40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6356" h="406356">
                <a:moveTo>
                  <a:pt x="203178" y="0"/>
                </a:moveTo>
                <a:cubicBezTo>
                  <a:pt x="315390" y="0"/>
                  <a:pt x="406356" y="90966"/>
                  <a:pt x="406356" y="203178"/>
                </a:cubicBezTo>
                <a:cubicBezTo>
                  <a:pt x="406356" y="315390"/>
                  <a:pt x="315390" y="406356"/>
                  <a:pt x="203178" y="406356"/>
                </a:cubicBezTo>
                <a:cubicBezTo>
                  <a:pt x="90966" y="406356"/>
                  <a:pt x="0" y="315390"/>
                  <a:pt x="0" y="203178"/>
                </a:cubicBezTo>
                <a:cubicBezTo>
                  <a:pt x="0" y="90966"/>
                  <a:pt x="90966" y="0"/>
                  <a:pt x="203178" y="0"/>
                </a:cubicBezTo>
                <a:close/>
                <a:moveTo>
                  <a:pt x="158083" y="125473"/>
                </a:moveTo>
                <a:cubicBezTo>
                  <a:pt x="154100" y="125473"/>
                  <a:pt x="146363" y="127229"/>
                  <a:pt x="142711" y="128891"/>
                </a:cubicBezTo>
                <a:cubicBezTo>
                  <a:pt x="137302" y="131215"/>
                  <a:pt x="133772" y="137395"/>
                  <a:pt x="131013" y="142359"/>
                </a:cubicBezTo>
                <a:cubicBezTo>
                  <a:pt x="127462" y="148864"/>
                  <a:pt x="125380" y="155490"/>
                  <a:pt x="125380" y="162886"/>
                </a:cubicBezTo>
                <a:cubicBezTo>
                  <a:pt x="125380" y="173160"/>
                  <a:pt x="129565" y="182427"/>
                  <a:pt x="132994" y="191802"/>
                </a:cubicBezTo>
                <a:cubicBezTo>
                  <a:pt x="135436" y="198551"/>
                  <a:pt x="138411" y="205048"/>
                  <a:pt x="142185" y="211120"/>
                </a:cubicBezTo>
                <a:cubicBezTo>
                  <a:pt x="153783" y="229892"/>
                  <a:pt x="176430" y="252512"/>
                  <a:pt x="195217" y="264096"/>
                </a:cubicBezTo>
                <a:cubicBezTo>
                  <a:pt x="201282" y="267844"/>
                  <a:pt x="207808" y="270837"/>
                  <a:pt x="214551" y="273269"/>
                </a:cubicBezTo>
                <a:cubicBezTo>
                  <a:pt x="223958" y="276672"/>
                  <a:pt x="233236" y="280881"/>
                  <a:pt x="243508" y="280881"/>
                </a:cubicBezTo>
                <a:cubicBezTo>
                  <a:pt x="250906" y="280881"/>
                  <a:pt x="257548" y="278780"/>
                  <a:pt x="264052" y="275241"/>
                </a:cubicBezTo>
                <a:cubicBezTo>
                  <a:pt x="269030" y="272492"/>
                  <a:pt x="275225" y="268952"/>
                  <a:pt x="277537" y="263549"/>
                </a:cubicBezTo>
                <a:cubicBezTo>
                  <a:pt x="279208" y="259908"/>
                  <a:pt x="280973" y="252188"/>
                  <a:pt x="280973" y="248210"/>
                </a:cubicBezTo>
                <a:cubicBezTo>
                  <a:pt x="280973" y="247433"/>
                  <a:pt x="280973" y="246656"/>
                  <a:pt x="280634" y="245893"/>
                </a:cubicBezTo>
                <a:cubicBezTo>
                  <a:pt x="279856" y="243569"/>
                  <a:pt x="274447" y="241151"/>
                  <a:pt x="272242" y="240036"/>
                </a:cubicBezTo>
                <a:cubicBezTo>
                  <a:pt x="265940" y="236504"/>
                  <a:pt x="259529" y="233086"/>
                  <a:pt x="253341" y="229438"/>
                </a:cubicBezTo>
                <a:cubicBezTo>
                  <a:pt x="250467" y="227683"/>
                  <a:pt x="246944" y="224366"/>
                  <a:pt x="243508" y="224366"/>
                </a:cubicBezTo>
                <a:cubicBezTo>
                  <a:pt x="236766" y="224366"/>
                  <a:pt x="226926" y="244346"/>
                  <a:pt x="220954" y="244346"/>
                </a:cubicBezTo>
                <a:cubicBezTo>
                  <a:pt x="217979" y="244346"/>
                  <a:pt x="214118" y="241583"/>
                  <a:pt x="211453" y="240036"/>
                </a:cubicBezTo>
                <a:cubicBezTo>
                  <a:pt x="191349" y="228892"/>
                  <a:pt x="177424" y="214984"/>
                  <a:pt x="166252" y="194903"/>
                </a:cubicBezTo>
                <a:cubicBezTo>
                  <a:pt x="164710" y="192248"/>
                  <a:pt x="161952" y="188392"/>
                  <a:pt x="161952" y="185413"/>
                </a:cubicBezTo>
                <a:cubicBezTo>
                  <a:pt x="161952" y="179442"/>
                  <a:pt x="181941" y="169613"/>
                  <a:pt x="181941" y="162886"/>
                </a:cubicBezTo>
                <a:cubicBezTo>
                  <a:pt x="181941" y="159462"/>
                  <a:pt x="178627" y="155936"/>
                  <a:pt x="176870" y="153073"/>
                </a:cubicBezTo>
                <a:cubicBezTo>
                  <a:pt x="173218" y="146885"/>
                  <a:pt x="169810" y="140489"/>
                  <a:pt x="166252" y="134186"/>
                </a:cubicBezTo>
                <a:cubicBezTo>
                  <a:pt x="165164" y="131985"/>
                  <a:pt x="162730" y="126574"/>
                  <a:pt x="160410" y="125804"/>
                </a:cubicBezTo>
                <a:cubicBezTo>
                  <a:pt x="159632" y="125473"/>
                  <a:pt x="158861" y="125473"/>
                  <a:pt x="158083" y="125473"/>
                </a:cubicBezTo>
                <a:close/>
              </a:path>
            </a:pathLst>
          </a:custGeom>
          <a:solidFill>
            <a:schemeClr val="bg1"/>
          </a:solidFill>
          <a:ln w="12700">
            <a:miter lim="400000"/>
          </a:ln>
        </p:spPr>
        <p:txBody>
          <a:bodyPr wrap="square" lIns="19050" tIns="19050" rIns="19050" bIns="19050" anchor="ctr">
            <a:noAutofit/>
          </a:bodyPr>
          <a:lstStyle/>
          <a:p>
            <a:pPr defTabSz="457200">
              <a:defRPr sz="1800" b="0" cap="none">
                <a:solidFill>
                  <a:srgbClr val="F9F9F9"/>
                </a:solidFill>
                <a:latin typeface="Calibri"/>
                <a:ea typeface="Calibri"/>
                <a:cs typeface="Calibri"/>
                <a:sym typeface="Calibri"/>
              </a:defRPr>
            </a:pPr>
            <a:endParaRPr sz="900"/>
          </a:p>
        </p:txBody>
      </p:sp>
      <p:sp>
        <p:nvSpPr>
          <p:cNvPr id="15" name="Freeform 14">
            <a:extLst>
              <a:ext uri="{FF2B5EF4-FFF2-40B4-BE49-F238E27FC236}">
                <a16:creationId xmlns:a16="http://schemas.microsoft.com/office/drawing/2014/main" id="{2B51C9E1-685E-8143-A786-673D48F08B60}"/>
              </a:ext>
            </a:extLst>
          </p:cNvPr>
          <p:cNvSpPr/>
          <p:nvPr/>
        </p:nvSpPr>
        <p:spPr>
          <a:xfrm>
            <a:off x="8047501" y="6126887"/>
            <a:ext cx="406356" cy="406356"/>
          </a:xfrm>
          <a:custGeom>
            <a:avLst/>
            <a:gdLst>
              <a:gd name="connsiteX0" fmla="*/ 203178 w 406356"/>
              <a:gd name="connsiteY0" fmla="*/ 0 h 406356"/>
              <a:gd name="connsiteX1" fmla="*/ 406356 w 406356"/>
              <a:gd name="connsiteY1" fmla="*/ 203178 h 406356"/>
              <a:gd name="connsiteX2" fmla="*/ 203178 w 406356"/>
              <a:gd name="connsiteY2" fmla="*/ 406356 h 406356"/>
              <a:gd name="connsiteX3" fmla="*/ 0 w 406356"/>
              <a:gd name="connsiteY3" fmla="*/ 203178 h 406356"/>
              <a:gd name="connsiteX4" fmla="*/ 203178 w 406356"/>
              <a:gd name="connsiteY4" fmla="*/ 0 h 406356"/>
              <a:gd name="connsiteX5" fmla="*/ 121743 w 406356"/>
              <a:gd name="connsiteY5" fmla="*/ 134611 h 406356"/>
              <a:gd name="connsiteX6" fmla="*/ 104024 w 406356"/>
              <a:gd name="connsiteY6" fmla="*/ 154725 h 406356"/>
              <a:gd name="connsiteX7" fmla="*/ 123047 w 406356"/>
              <a:gd name="connsiteY7" fmla="*/ 182574 h 406356"/>
              <a:gd name="connsiteX8" fmla="*/ 174754 w 406356"/>
              <a:gd name="connsiteY8" fmla="*/ 218497 h 406356"/>
              <a:gd name="connsiteX9" fmla="*/ 203068 w 406356"/>
              <a:gd name="connsiteY9" fmla="*/ 233646 h 406356"/>
              <a:gd name="connsiteX10" fmla="*/ 203289 w 406356"/>
              <a:gd name="connsiteY10" fmla="*/ 233646 h 406356"/>
              <a:gd name="connsiteX11" fmla="*/ 231603 w 406356"/>
              <a:gd name="connsiteY11" fmla="*/ 218497 h 406356"/>
              <a:gd name="connsiteX12" fmla="*/ 283402 w 406356"/>
              <a:gd name="connsiteY12" fmla="*/ 182574 h 406356"/>
              <a:gd name="connsiteX13" fmla="*/ 302333 w 406356"/>
              <a:gd name="connsiteY13" fmla="*/ 152300 h 406356"/>
              <a:gd name="connsiteX14" fmla="*/ 284641 w 406356"/>
              <a:gd name="connsiteY14" fmla="*/ 134611 h 406356"/>
              <a:gd name="connsiteX15" fmla="*/ 121743 w 406356"/>
              <a:gd name="connsiteY15" fmla="*/ 134611 h 406356"/>
              <a:gd name="connsiteX16" fmla="*/ 104024 w 406356"/>
              <a:gd name="connsiteY16" fmla="*/ 184896 h 406356"/>
              <a:gd name="connsiteX17" fmla="*/ 104024 w 406356"/>
              <a:gd name="connsiteY17" fmla="*/ 272643 h 406356"/>
              <a:gd name="connsiteX18" fmla="*/ 121743 w 406356"/>
              <a:gd name="connsiteY18" fmla="*/ 290345 h 406356"/>
              <a:gd name="connsiteX19" fmla="*/ 284641 w 406356"/>
              <a:gd name="connsiteY19" fmla="*/ 290345 h 406356"/>
              <a:gd name="connsiteX20" fmla="*/ 302333 w 406356"/>
              <a:gd name="connsiteY20" fmla="*/ 272643 h 406356"/>
              <a:gd name="connsiteX21" fmla="*/ 302333 w 406356"/>
              <a:gd name="connsiteY21" fmla="*/ 184896 h 406356"/>
              <a:gd name="connsiteX22" fmla="*/ 291270 w 406356"/>
              <a:gd name="connsiteY22" fmla="*/ 194509 h 406356"/>
              <a:gd name="connsiteX23" fmla="*/ 236157 w 406356"/>
              <a:gd name="connsiteY23" fmla="*/ 232636 h 406356"/>
              <a:gd name="connsiteX24" fmla="*/ 203289 w 406356"/>
              <a:gd name="connsiteY24" fmla="*/ 247902 h 406356"/>
              <a:gd name="connsiteX25" fmla="*/ 203068 w 406356"/>
              <a:gd name="connsiteY25" fmla="*/ 247902 h 406356"/>
              <a:gd name="connsiteX26" fmla="*/ 170200 w 406356"/>
              <a:gd name="connsiteY26" fmla="*/ 232636 h 406356"/>
              <a:gd name="connsiteX27" fmla="*/ 115206 w 406356"/>
              <a:gd name="connsiteY27" fmla="*/ 194509 h 406356"/>
              <a:gd name="connsiteX28" fmla="*/ 104024 w 406356"/>
              <a:gd name="connsiteY28" fmla="*/ 184896 h 40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6356" h="406356">
                <a:moveTo>
                  <a:pt x="203178" y="0"/>
                </a:moveTo>
                <a:cubicBezTo>
                  <a:pt x="315390" y="0"/>
                  <a:pt x="406356" y="90966"/>
                  <a:pt x="406356" y="203178"/>
                </a:cubicBezTo>
                <a:cubicBezTo>
                  <a:pt x="406356" y="315390"/>
                  <a:pt x="315390" y="406356"/>
                  <a:pt x="203178" y="406356"/>
                </a:cubicBezTo>
                <a:cubicBezTo>
                  <a:pt x="90966" y="406356"/>
                  <a:pt x="0" y="315390"/>
                  <a:pt x="0" y="203178"/>
                </a:cubicBezTo>
                <a:cubicBezTo>
                  <a:pt x="0" y="90966"/>
                  <a:pt x="90966" y="0"/>
                  <a:pt x="203178" y="0"/>
                </a:cubicBezTo>
                <a:close/>
                <a:moveTo>
                  <a:pt x="121743" y="134611"/>
                </a:moveTo>
                <a:cubicBezTo>
                  <a:pt x="109881" y="134611"/>
                  <a:pt x="104024" y="143891"/>
                  <a:pt x="104024" y="154725"/>
                </a:cubicBezTo>
                <a:cubicBezTo>
                  <a:pt x="104024" y="164785"/>
                  <a:pt x="115206" y="177270"/>
                  <a:pt x="123047" y="182574"/>
                </a:cubicBezTo>
                <a:cubicBezTo>
                  <a:pt x="140206" y="194527"/>
                  <a:pt x="157586" y="206448"/>
                  <a:pt x="174754" y="218497"/>
                </a:cubicBezTo>
                <a:cubicBezTo>
                  <a:pt x="181934" y="223481"/>
                  <a:pt x="194117" y="233646"/>
                  <a:pt x="203068" y="233646"/>
                </a:cubicBezTo>
                <a:lnTo>
                  <a:pt x="203289" y="233646"/>
                </a:lnTo>
                <a:cubicBezTo>
                  <a:pt x="212240" y="233646"/>
                  <a:pt x="224414" y="223481"/>
                  <a:pt x="231603" y="218497"/>
                </a:cubicBezTo>
                <a:cubicBezTo>
                  <a:pt x="248771" y="206448"/>
                  <a:pt x="266151" y="194527"/>
                  <a:pt x="283402" y="182574"/>
                </a:cubicBezTo>
                <a:cubicBezTo>
                  <a:pt x="293161" y="175839"/>
                  <a:pt x="302333" y="164675"/>
                  <a:pt x="302333" y="152300"/>
                </a:cubicBezTo>
                <a:cubicBezTo>
                  <a:pt x="302333" y="142575"/>
                  <a:pt x="294245" y="134611"/>
                  <a:pt x="284641" y="134611"/>
                </a:cubicBezTo>
                <a:lnTo>
                  <a:pt x="121743" y="134611"/>
                </a:lnTo>
                <a:close/>
                <a:moveTo>
                  <a:pt x="104024" y="184896"/>
                </a:moveTo>
                <a:lnTo>
                  <a:pt x="104024" y="272643"/>
                </a:lnTo>
                <a:cubicBezTo>
                  <a:pt x="104024" y="282378"/>
                  <a:pt x="111984" y="290345"/>
                  <a:pt x="121743" y="290345"/>
                </a:cubicBezTo>
                <a:lnTo>
                  <a:pt x="284641" y="290345"/>
                </a:lnTo>
                <a:cubicBezTo>
                  <a:pt x="294373" y="290345"/>
                  <a:pt x="302333" y="282378"/>
                  <a:pt x="302333" y="272643"/>
                </a:cubicBezTo>
                <a:lnTo>
                  <a:pt x="302333" y="184896"/>
                </a:lnTo>
                <a:cubicBezTo>
                  <a:pt x="299019" y="188548"/>
                  <a:pt x="295264" y="191741"/>
                  <a:pt x="291270" y="194509"/>
                </a:cubicBezTo>
                <a:cubicBezTo>
                  <a:pt x="272779" y="207001"/>
                  <a:pt x="254188" y="219606"/>
                  <a:pt x="236157" y="232636"/>
                </a:cubicBezTo>
                <a:cubicBezTo>
                  <a:pt x="226865" y="239486"/>
                  <a:pt x="215343" y="247902"/>
                  <a:pt x="203289" y="247902"/>
                </a:cubicBezTo>
                <a:lnTo>
                  <a:pt x="203068" y="247902"/>
                </a:lnTo>
                <a:cubicBezTo>
                  <a:pt x="191014" y="247902"/>
                  <a:pt x="179492" y="239486"/>
                  <a:pt x="170200" y="232636"/>
                </a:cubicBezTo>
                <a:cubicBezTo>
                  <a:pt x="152169" y="219499"/>
                  <a:pt x="133578" y="207001"/>
                  <a:pt x="115206" y="194509"/>
                </a:cubicBezTo>
                <a:cubicBezTo>
                  <a:pt x="111112" y="191741"/>
                  <a:pt x="107338" y="188548"/>
                  <a:pt x="104024" y="18489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ape 3043">
            <a:extLst>
              <a:ext uri="{FF2B5EF4-FFF2-40B4-BE49-F238E27FC236}">
                <a16:creationId xmlns:a16="http://schemas.microsoft.com/office/drawing/2014/main" id="{8A438238-37D5-9646-83C9-D7280A2DE3C6}"/>
              </a:ext>
            </a:extLst>
          </p:cNvPr>
          <p:cNvSpPr/>
          <p:nvPr/>
        </p:nvSpPr>
        <p:spPr>
          <a:xfrm>
            <a:off x="5800082" y="6370707"/>
            <a:ext cx="233380" cy="189591"/>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noFill/>
          <a:ln w="12700">
            <a:solidFill>
              <a:schemeClr val="bg1"/>
            </a:solidFill>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17" name="Shape 4102">
            <a:extLst>
              <a:ext uri="{FF2B5EF4-FFF2-40B4-BE49-F238E27FC236}">
                <a16:creationId xmlns:a16="http://schemas.microsoft.com/office/drawing/2014/main" id="{C51EF2AB-39EE-0E49-994B-87B8CCEB1D5E}"/>
              </a:ext>
            </a:extLst>
          </p:cNvPr>
          <p:cNvSpPr/>
          <p:nvPr/>
        </p:nvSpPr>
        <p:spPr>
          <a:xfrm>
            <a:off x="5568449" y="6359914"/>
            <a:ext cx="108949" cy="208956"/>
          </a:xfrm>
          <a:custGeom>
            <a:avLst/>
            <a:gdLst/>
            <a:ahLst/>
            <a:cxnLst>
              <a:cxn ang="0">
                <a:pos x="wd2" y="hd2"/>
              </a:cxn>
              <a:cxn ang="5400000">
                <a:pos x="wd2" y="hd2"/>
              </a:cxn>
              <a:cxn ang="10800000">
                <a:pos x="wd2" y="hd2"/>
              </a:cxn>
              <a:cxn ang="16200000">
                <a:pos x="wd2" y="hd2"/>
              </a:cxn>
            </a:cxnLst>
            <a:rect l="0" t="0" r="r" b="b"/>
            <a:pathLst>
              <a:path w="21600" h="21600" extrusionOk="0">
                <a:moveTo>
                  <a:pt x="6372" y="5073"/>
                </a:moveTo>
                <a:lnTo>
                  <a:pt x="6372" y="7904"/>
                </a:lnTo>
                <a:lnTo>
                  <a:pt x="0" y="7904"/>
                </a:lnTo>
                <a:lnTo>
                  <a:pt x="0" y="11748"/>
                </a:lnTo>
                <a:lnTo>
                  <a:pt x="6372" y="11748"/>
                </a:lnTo>
                <a:lnTo>
                  <a:pt x="6372" y="21600"/>
                </a:lnTo>
                <a:lnTo>
                  <a:pt x="14022" y="21600"/>
                </a:lnTo>
                <a:lnTo>
                  <a:pt x="14022" y="11748"/>
                </a:lnTo>
                <a:lnTo>
                  <a:pt x="20372" y="11748"/>
                </a:lnTo>
                <a:lnTo>
                  <a:pt x="21349" y="7904"/>
                </a:lnTo>
                <a:lnTo>
                  <a:pt x="14022" y="7904"/>
                </a:lnTo>
                <a:lnTo>
                  <a:pt x="14022" y="5452"/>
                </a:lnTo>
                <a:cubicBezTo>
                  <a:pt x="14022" y="4348"/>
                  <a:pt x="14600" y="3583"/>
                  <a:pt x="17672" y="3583"/>
                </a:cubicBezTo>
                <a:lnTo>
                  <a:pt x="21600" y="3583"/>
                </a:lnTo>
                <a:lnTo>
                  <a:pt x="21600" y="155"/>
                </a:lnTo>
                <a:cubicBezTo>
                  <a:pt x="20923" y="102"/>
                  <a:pt x="18599" y="0"/>
                  <a:pt x="15899" y="0"/>
                </a:cubicBezTo>
                <a:cubicBezTo>
                  <a:pt x="10246" y="0"/>
                  <a:pt x="6372" y="1791"/>
                  <a:pt x="6372" y="5073"/>
                </a:cubicBezTo>
                <a:close/>
              </a:path>
            </a:pathLst>
          </a:custGeom>
          <a:noFill/>
          <a:ln w="12700">
            <a:solidFill>
              <a:schemeClr val="bg1"/>
            </a:solidFill>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18" name="Shape 3109">
            <a:extLst>
              <a:ext uri="{FF2B5EF4-FFF2-40B4-BE49-F238E27FC236}">
                <a16:creationId xmlns:a16="http://schemas.microsoft.com/office/drawing/2014/main" id="{F7DA2AD6-9663-F04A-8FD2-7F9D05B549EE}"/>
              </a:ext>
            </a:extLst>
          </p:cNvPr>
          <p:cNvSpPr/>
          <p:nvPr/>
        </p:nvSpPr>
        <p:spPr>
          <a:xfrm>
            <a:off x="6145203" y="6349821"/>
            <a:ext cx="207838" cy="207265"/>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noFill/>
          <a:ln w="12700">
            <a:solidFill>
              <a:schemeClr val="bg1"/>
            </a:solidFill>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20" name="TextBox 19">
            <a:extLst>
              <a:ext uri="{FF2B5EF4-FFF2-40B4-BE49-F238E27FC236}">
                <a16:creationId xmlns:a16="http://schemas.microsoft.com/office/drawing/2014/main" id="{A276B7F5-4A5C-C84E-BAEA-D6C691E2D2F2}"/>
              </a:ext>
            </a:extLst>
          </p:cNvPr>
          <p:cNvSpPr txBox="1"/>
          <p:nvPr/>
        </p:nvSpPr>
        <p:spPr>
          <a:xfrm>
            <a:off x="2946325" y="1773328"/>
            <a:ext cx="5687244" cy="2123658"/>
          </a:xfrm>
          <a:prstGeom prst="rect">
            <a:avLst/>
          </a:prstGeom>
          <a:noFill/>
        </p:spPr>
        <p:txBody>
          <a:bodyPr wrap="square" rtlCol="0">
            <a:spAutoFit/>
          </a:bodyPr>
          <a:lstStyle/>
          <a:p>
            <a:r>
              <a:rPr lang="en-US" sz="6600" b="1" dirty="0">
                <a:solidFill>
                  <a:schemeClr val="bg1"/>
                </a:solidFill>
                <a:latin typeface="Raleway Black" panose="020B0003030101060003" pitchFamily="34" charset="0"/>
                <a:ea typeface="Montserrat" charset="0"/>
                <a:cs typeface="Montserrat" charset="0"/>
              </a:rPr>
              <a:t>BUDGET</a:t>
            </a:r>
          </a:p>
          <a:p>
            <a:r>
              <a:rPr lang="en-US" sz="6600" b="1" dirty="0">
                <a:solidFill>
                  <a:schemeClr val="accent1"/>
                </a:solidFill>
                <a:latin typeface="Raleway Black" panose="020B0003030101060003" pitchFamily="34" charset="0"/>
                <a:ea typeface="Montserrat" charset="0"/>
                <a:cs typeface="Montserrat" charset="0"/>
              </a:rPr>
              <a:t>UPDATE</a:t>
            </a:r>
          </a:p>
        </p:txBody>
      </p:sp>
      <p:sp>
        <p:nvSpPr>
          <p:cNvPr id="21" name="Freeform 20">
            <a:extLst>
              <a:ext uri="{FF2B5EF4-FFF2-40B4-BE49-F238E27FC236}">
                <a16:creationId xmlns:a16="http://schemas.microsoft.com/office/drawing/2014/main" id="{A346380F-74FA-8C4B-B47C-47ADD4402BD0}"/>
              </a:ext>
            </a:extLst>
          </p:cNvPr>
          <p:cNvSpPr/>
          <p:nvPr/>
        </p:nvSpPr>
        <p:spPr>
          <a:xfrm>
            <a:off x="1363525" y="712616"/>
            <a:ext cx="2703443" cy="4327869"/>
          </a:xfrm>
          <a:custGeom>
            <a:avLst/>
            <a:gdLst>
              <a:gd name="connsiteX0" fmla="*/ 2584174 w 2703443"/>
              <a:gd name="connsiteY0" fmla="*/ 2579290 h 3657601"/>
              <a:gd name="connsiteX1" fmla="*/ 2703443 w 2703443"/>
              <a:gd name="connsiteY1" fmla="*/ 2579290 h 3657601"/>
              <a:gd name="connsiteX2" fmla="*/ 2703443 w 2703443"/>
              <a:gd name="connsiteY2" fmla="*/ 3110948 h 3657601"/>
              <a:gd name="connsiteX3" fmla="*/ 2703443 w 2703443"/>
              <a:gd name="connsiteY3" fmla="*/ 3133347 h 3657601"/>
              <a:gd name="connsiteX4" fmla="*/ 2703443 w 2703443"/>
              <a:gd name="connsiteY4" fmla="*/ 3657601 h 3657601"/>
              <a:gd name="connsiteX5" fmla="*/ 2086754 w 2703443"/>
              <a:gd name="connsiteY5" fmla="*/ 3657601 h 3657601"/>
              <a:gd name="connsiteX6" fmla="*/ 2086754 w 2703443"/>
              <a:gd name="connsiteY6" fmla="*/ 3528392 h 3657601"/>
              <a:gd name="connsiteX7" fmla="*/ 2584174 w 2703443"/>
              <a:gd name="connsiteY7" fmla="*/ 3528392 h 3657601"/>
              <a:gd name="connsiteX8" fmla="*/ 2584174 w 2703443"/>
              <a:gd name="connsiteY8" fmla="*/ 3133347 h 3657601"/>
              <a:gd name="connsiteX9" fmla="*/ 2584174 w 2703443"/>
              <a:gd name="connsiteY9" fmla="*/ 3110948 h 3657601"/>
              <a:gd name="connsiteX10" fmla="*/ 0 w 2703443"/>
              <a:gd name="connsiteY10" fmla="*/ 721792 h 3657601"/>
              <a:gd name="connsiteX11" fmla="*/ 132234 w 2703443"/>
              <a:gd name="connsiteY11" fmla="*/ 721792 h 3657601"/>
              <a:gd name="connsiteX12" fmla="*/ 132234 w 2703443"/>
              <a:gd name="connsiteY12" fmla="*/ 3528392 h 3657601"/>
              <a:gd name="connsiteX13" fmla="*/ 1967485 w 2703443"/>
              <a:gd name="connsiteY13" fmla="*/ 3528392 h 3657601"/>
              <a:gd name="connsiteX14" fmla="*/ 1967485 w 2703443"/>
              <a:gd name="connsiteY14" fmla="*/ 3657601 h 3657601"/>
              <a:gd name="connsiteX15" fmla="*/ 0 w 2703443"/>
              <a:gd name="connsiteY15" fmla="*/ 3657601 h 3657601"/>
              <a:gd name="connsiteX16" fmla="*/ 0 w 2703443"/>
              <a:gd name="connsiteY16" fmla="*/ 0 h 3657601"/>
              <a:gd name="connsiteX17" fmla="*/ 2703443 w 2703443"/>
              <a:gd name="connsiteY17" fmla="*/ 0 h 3657601"/>
              <a:gd name="connsiteX18" fmla="*/ 2703443 w 2703443"/>
              <a:gd name="connsiteY18" fmla="*/ 1003852 h 3657601"/>
              <a:gd name="connsiteX19" fmla="*/ 2584174 w 2703443"/>
              <a:gd name="connsiteY19" fmla="*/ 1003852 h 3657601"/>
              <a:gd name="connsiteX20" fmla="*/ 2584174 w 2703443"/>
              <a:gd name="connsiteY20" fmla="*/ 129209 h 3657601"/>
              <a:gd name="connsiteX21" fmla="*/ 132234 w 2703443"/>
              <a:gd name="connsiteY21" fmla="*/ 129209 h 3657601"/>
              <a:gd name="connsiteX22" fmla="*/ 132234 w 2703443"/>
              <a:gd name="connsiteY22" fmla="*/ 606876 h 3657601"/>
              <a:gd name="connsiteX23" fmla="*/ 0 w 2703443"/>
              <a:gd name="connsiteY23" fmla="*/ 606876 h 365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03443" h="3657601">
                <a:moveTo>
                  <a:pt x="2584174" y="2579290"/>
                </a:moveTo>
                <a:lnTo>
                  <a:pt x="2703443" y="2579290"/>
                </a:lnTo>
                <a:lnTo>
                  <a:pt x="2703443" y="3110948"/>
                </a:lnTo>
                <a:lnTo>
                  <a:pt x="2703443" y="3133347"/>
                </a:lnTo>
                <a:lnTo>
                  <a:pt x="2703443" y="3657601"/>
                </a:lnTo>
                <a:lnTo>
                  <a:pt x="2086754" y="3657601"/>
                </a:lnTo>
                <a:lnTo>
                  <a:pt x="2086754" y="3528392"/>
                </a:lnTo>
                <a:lnTo>
                  <a:pt x="2584174" y="3528392"/>
                </a:lnTo>
                <a:lnTo>
                  <a:pt x="2584174" y="3133347"/>
                </a:lnTo>
                <a:lnTo>
                  <a:pt x="2584174" y="3110948"/>
                </a:lnTo>
                <a:close/>
                <a:moveTo>
                  <a:pt x="0" y="721792"/>
                </a:moveTo>
                <a:lnTo>
                  <a:pt x="132234" y="721792"/>
                </a:lnTo>
                <a:lnTo>
                  <a:pt x="132234" y="3528392"/>
                </a:lnTo>
                <a:lnTo>
                  <a:pt x="1967485" y="3528392"/>
                </a:lnTo>
                <a:lnTo>
                  <a:pt x="1967485" y="3657601"/>
                </a:lnTo>
                <a:lnTo>
                  <a:pt x="0" y="3657601"/>
                </a:lnTo>
                <a:close/>
                <a:moveTo>
                  <a:pt x="0" y="0"/>
                </a:moveTo>
                <a:lnTo>
                  <a:pt x="2703443" y="0"/>
                </a:lnTo>
                <a:lnTo>
                  <a:pt x="2703443" y="1003852"/>
                </a:lnTo>
                <a:lnTo>
                  <a:pt x="2584174" y="1003852"/>
                </a:lnTo>
                <a:lnTo>
                  <a:pt x="2584174" y="129209"/>
                </a:lnTo>
                <a:lnTo>
                  <a:pt x="132234" y="129209"/>
                </a:lnTo>
                <a:lnTo>
                  <a:pt x="132234" y="606876"/>
                </a:lnTo>
                <a:lnTo>
                  <a:pt x="0" y="606876"/>
                </a:lnTo>
                <a:close/>
              </a:path>
            </a:pathLst>
          </a:cu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84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A7427CE5-68EF-44A9-A511-276D9C757CEC}"/>
              </a:ext>
            </a:extLst>
          </p:cNvPr>
          <p:cNvSpPr txBox="1"/>
          <p:nvPr/>
        </p:nvSpPr>
        <p:spPr>
          <a:xfrm>
            <a:off x="2963731" y="331185"/>
            <a:ext cx="6264536" cy="6668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4000" b="1">
                <a:solidFill>
                  <a:srgbClr val="252625"/>
                </a:solidFill>
                <a:latin typeface="Helvetica Neue Medium"/>
                <a:ea typeface="Helvetica Neue Medium"/>
                <a:cs typeface="Helvetica Neue Medium"/>
                <a:sym typeface="Helvetica Neue Medium"/>
              </a:rPr>
              <a:t>COVID-19 Unemployment</a:t>
            </a:r>
          </a:p>
        </p:txBody>
      </p:sp>
      <p:pic>
        <p:nvPicPr>
          <p:cNvPr id="4" name="Picture 3">
            <a:extLst>
              <a:ext uri="{FF2B5EF4-FFF2-40B4-BE49-F238E27FC236}">
                <a16:creationId xmlns:a16="http://schemas.microsoft.com/office/drawing/2014/main" id="{CF907758-F58B-4E7F-81F3-6E80EBC0321F}"/>
              </a:ext>
            </a:extLst>
          </p:cNvPr>
          <p:cNvPicPr>
            <a:picLocks noChangeAspect="1"/>
          </p:cNvPicPr>
          <p:nvPr/>
        </p:nvPicPr>
        <p:blipFill>
          <a:blip r:embed="rId2"/>
          <a:stretch>
            <a:fillRect/>
          </a:stretch>
        </p:blipFill>
        <p:spPr>
          <a:xfrm>
            <a:off x="2476048" y="1095375"/>
            <a:ext cx="7239903" cy="5674519"/>
          </a:xfrm>
          <a:prstGeom prst="rect">
            <a:avLst/>
          </a:prstGeom>
        </p:spPr>
      </p:pic>
    </p:spTree>
    <p:extLst>
      <p:ext uri="{BB962C8B-B14F-4D97-AF65-F5344CB8AC3E}">
        <p14:creationId xmlns:p14="http://schemas.microsoft.com/office/powerpoint/2010/main" val="1272722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A36E46-0B91-4EFC-9663-799AEF49C48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799273" y="329453"/>
            <a:ext cx="8593454" cy="6199094"/>
          </a:xfrm>
          <a:prstGeom prst="rect">
            <a:avLst/>
          </a:prstGeom>
        </p:spPr>
      </p:pic>
    </p:spTree>
    <p:extLst>
      <p:ext uri="{BB962C8B-B14F-4D97-AF65-F5344CB8AC3E}">
        <p14:creationId xmlns:p14="http://schemas.microsoft.com/office/powerpoint/2010/main" val="2315063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27B2C07-9C27-432E-9C7A-60392581ABB8}"/>
              </a:ext>
            </a:extLst>
          </p:cNvPr>
          <p:cNvPicPr>
            <a:picLocks noGrp="1" noChangeAspect="1"/>
          </p:cNvPicPr>
          <p:nvPr>
            <p:ph type="pic" sz="quarter" idx="10"/>
          </p:nvPr>
        </p:nvPicPr>
        <p:blipFill rotWithShape="1">
          <a:blip r:embed="rId2" cstate="hqprint">
            <a:extLst>
              <a:ext uri="{28A0092B-C50C-407E-A947-70E740481C1C}">
                <a14:useLocalDpi xmlns:a14="http://schemas.microsoft.com/office/drawing/2010/main"/>
              </a:ext>
            </a:extLst>
          </a:blip>
          <a:srcRect/>
          <a:stretch/>
        </p:blipFill>
        <p:spPr>
          <a:xfrm>
            <a:off x="89465" y="1142999"/>
            <a:ext cx="12013070" cy="4572001"/>
          </a:xfrm>
        </p:spPr>
      </p:pic>
    </p:spTree>
    <p:extLst>
      <p:ext uri="{BB962C8B-B14F-4D97-AF65-F5344CB8AC3E}">
        <p14:creationId xmlns:p14="http://schemas.microsoft.com/office/powerpoint/2010/main" val="337294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9DBF0A3-CA60-1D48-B54D-E7AEAFFAA9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p:spPr>
      </p:pic>
      <p:sp>
        <p:nvSpPr>
          <p:cNvPr id="28" name="Rectangle 27"/>
          <p:cNvSpPr>
            <a:spLocks noChangeAspect="1"/>
          </p:cNvSpPr>
          <p:nvPr/>
        </p:nvSpPr>
        <p:spPr>
          <a:xfrm>
            <a:off x="0" y="0"/>
            <a:ext cx="12192000" cy="6858000"/>
          </a:xfrm>
          <a:prstGeom prst="rect">
            <a:avLst/>
          </a:prstGeom>
          <a:blipFill dpi="0"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46325" y="1773328"/>
            <a:ext cx="5687244" cy="2123658"/>
          </a:xfrm>
          <a:prstGeom prst="rect">
            <a:avLst/>
          </a:prstGeom>
          <a:noFill/>
        </p:spPr>
        <p:txBody>
          <a:bodyPr wrap="square" rtlCol="0">
            <a:spAutoFit/>
          </a:bodyPr>
          <a:lstStyle/>
          <a:p>
            <a:r>
              <a:rPr lang="en-US" sz="6600" b="1" dirty="0">
                <a:solidFill>
                  <a:schemeClr val="bg1"/>
                </a:solidFill>
                <a:latin typeface="Raleway Black" panose="020B0003030101060003" pitchFamily="34" charset="0"/>
                <a:ea typeface="Montserrat" charset="0"/>
                <a:cs typeface="Montserrat" charset="0"/>
              </a:rPr>
              <a:t>BUDGET</a:t>
            </a:r>
          </a:p>
          <a:p>
            <a:r>
              <a:rPr lang="en-US" sz="6600" b="1" dirty="0">
                <a:solidFill>
                  <a:schemeClr val="accent1"/>
                </a:solidFill>
                <a:latin typeface="Raleway Black" panose="020B0003030101060003" pitchFamily="34" charset="0"/>
                <a:ea typeface="Montserrat" charset="0"/>
                <a:cs typeface="Montserrat" charset="0"/>
              </a:rPr>
              <a:t>UPDATE</a:t>
            </a:r>
          </a:p>
        </p:txBody>
      </p:sp>
      <p:cxnSp>
        <p:nvCxnSpPr>
          <p:cNvPr id="23" name="Straight Connector 22"/>
          <p:cNvCxnSpPr/>
          <p:nvPr/>
        </p:nvCxnSpPr>
        <p:spPr>
          <a:xfrm>
            <a:off x="11514786" y="0"/>
            <a:ext cx="0" cy="20635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5400000">
            <a:off x="9879342" y="4634019"/>
            <a:ext cx="3270887" cy="461665"/>
          </a:xfrm>
          <a:prstGeom prst="rect">
            <a:avLst/>
          </a:prstGeom>
          <a:noFill/>
          <a:ln>
            <a:noFill/>
          </a:ln>
        </p:spPr>
        <p:txBody>
          <a:bodyPr wrap="square" rtlCol="0">
            <a:spAutoFit/>
          </a:bodyPr>
          <a:lstStyle/>
          <a:p>
            <a:pPr algn="r"/>
            <a:r>
              <a:rPr lang="en-US" sz="2400" b="1" spc="300" dirty="0">
                <a:solidFill>
                  <a:schemeClr val="bg1"/>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Calibri" charset="0"/>
              </a:rPr>
              <a:t>August 13, 2020</a:t>
            </a:r>
          </a:p>
        </p:txBody>
      </p:sp>
      <p:sp>
        <p:nvSpPr>
          <p:cNvPr id="56" name="Freeform 55"/>
          <p:cNvSpPr/>
          <p:nvPr/>
        </p:nvSpPr>
        <p:spPr>
          <a:xfrm>
            <a:off x="1363525" y="712616"/>
            <a:ext cx="2703443" cy="4327869"/>
          </a:xfrm>
          <a:custGeom>
            <a:avLst/>
            <a:gdLst>
              <a:gd name="connsiteX0" fmla="*/ 2584174 w 2703443"/>
              <a:gd name="connsiteY0" fmla="*/ 2579290 h 3657601"/>
              <a:gd name="connsiteX1" fmla="*/ 2703443 w 2703443"/>
              <a:gd name="connsiteY1" fmla="*/ 2579290 h 3657601"/>
              <a:gd name="connsiteX2" fmla="*/ 2703443 w 2703443"/>
              <a:gd name="connsiteY2" fmla="*/ 3110948 h 3657601"/>
              <a:gd name="connsiteX3" fmla="*/ 2703443 w 2703443"/>
              <a:gd name="connsiteY3" fmla="*/ 3133347 h 3657601"/>
              <a:gd name="connsiteX4" fmla="*/ 2703443 w 2703443"/>
              <a:gd name="connsiteY4" fmla="*/ 3657601 h 3657601"/>
              <a:gd name="connsiteX5" fmla="*/ 2086754 w 2703443"/>
              <a:gd name="connsiteY5" fmla="*/ 3657601 h 3657601"/>
              <a:gd name="connsiteX6" fmla="*/ 2086754 w 2703443"/>
              <a:gd name="connsiteY6" fmla="*/ 3528392 h 3657601"/>
              <a:gd name="connsiteX7" fmla="*/ 2584174 w 2703443"/>
              <a:gd name="connsiteY7" fmla="*/ 3528392 h 3657601"/>
              <a:gd name="connsiteX8" fmla="*/ 2584174 w 2703443"/>
              <a:gd name="connsiteY8" fmla="*/ 3133347 h 3657601"/>
              <a:gd name="connsiteX9" fmla="*/ 2584174 w 2703443"/>
              <a:gd name="connsiteY9" fmla="*/ 3110948 h 3657601"/>
              <a:gd name="connsiteX10" fmla="*/ 0 w 2703443"/>
              <a:gd name="connsiteY10" fmla="*/ 721792 h 3657601"/>
              <a:gd name="connsiteX11" fmla="*/ 132234 w 2703443"/>
              <a:gd name="connsiteY11" fmla="*/ 721792 h 3657601"/>
              <a:gd name="connsiteX12" fmla="*/ 132234 w 2703443"/>
              <a:gd name="connsiteY12" fmla="*/ 3528392 h 3657601"/>
              <a:gd name="connsiteX13" fmla="*/ 1967485 w 2703443"/>
              <a:gd name="connsiteY13" fmla="*/ 3528392 h 3657601"/>
              <a:gd name="connsiteX14" fmla="*/ 1967485 w 2703443"/>
              <a:gd name="connsiteY14" fmla="*/ 3657601 h 3657601"/>
              <a:gd name="connsiteX15" fmla="*/ 0 w 2703443"/>
              <a:gd name="connsiteY15" fmla="*/ 3657601 h 3657601"/>
              <a:gd name="connsiteX16" fmla="*/ 0 w 2703443"/>
              <a:gd name="connsiteY16" fmla="*/ 0 h 3657601"/>
              <a:gd name="connsiteX17" fmla="*/ 2703443 w 2703443"/>
              <a:gd name="connsiteY17" fmla="*/ 0 h 3657601"/>
              <a:gd name="connsiteX18" fmla="*/ 2703443 w 2703443"/>
              <a:gd name="connsiteY18" fmla="*/ 1003852 h 3657601"/>
              <a:gd name="connsiteX19" fmla="*/ 2584174 w 2703443"/>
              <a:gd name="connsiteY19" fmla="*/ 1003852 h 3657601"/>
              <a:gd name="connsiteX20" fmla="*/ 2584174 w 2703443"/>
              <a:gd name="connsiteY20" fmla="*/ 129209 h 3657601"/>
              <a:gd name="connsiteX21" fmla="*/ 132234 w 2703443"/>
              <a:gd name="connsiteY21" fmla="*/ 129209 h 3657601"/>
              <a:gd name="connsiteX22" fmla="*/ 132234 w 2703443"/>
              <a:gd name="connsiteY22" fmla="*/ 606876 h 3657601"/>
              <a:gd name="connsiteX23" fmla="*/ 0 w 2703443"/>
              <a:gd name="connsiteY23" fmla="*/ 606876 h 365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03443" h="3657601">
                <a:moveTo>
                  <a:pt x="2584174" y="2579290"/>
                </a:moveTo>
                <a:lnTo>
                  <a:pt x="2703443" y="2579290"/>
                </a:lnTo>
                <a:lnTo>
                  <a:pt x="2703443" y="3110948"/>
                </a:lnTo>
                <a:lnTo>
                  <a:pt x="2703443" y="3133347"/>
                </a:lnTo>
                <a:lnTo>
                  <a:pt x="2703443" y="3657601"/>
                </a:lnTo>
                <a:lnTo>
                  <a:pt x="2086754" y="3657601"/>
                </a:lnTo>
                <a:lnTo>
                  <a:pt x="2086754" y="3528392"/>
                </a:lnTo>
                <a:lnTo>
                  <a:pt x="2584174" y="3528392"/>
                </a:lnTo>
                <a:lnTo>
                  <a:pt x="2584174" y="3133347"/>
                </a:lnTo>
                <a:lnTo>
                  <a:pt x="2584174" y="3110948"/>
                </a:lnTo>
                <a:close/>
                <a:moveTo>
                  <a:pt x="0" y="721792"/>
                </a:moveTo>
                <a:lnTo>
                  <a:pt x="132234" y="721792"/>
                </a:lnTo>
                <a:lnTo>
                  <a:pt x="132234" y="3528392"/>
                </a:lnTo>
                <a:lnTo>
                  <a:pt x="1967485" y="3528392"/>
                </a:lnTo>
                <a:lnTo>
                  <a:pt x="1967485" y="3657601"/>
                </a:lnTo>
                <a:lnTo>
                  <a:pt x="0" y="3657601"/>
                </a:lnTo>
                <a:close/>
                <a:moveTo>
                  <a:pt x="0" y="0"/>
                </a:moveTo>
                <a:lnTo>
                  <a:pt x="2703443" y="0"/>
                </a:lnTo>
                <a:lnTo>
                  <a:pt x="2703443" y="1003852"/>
                </a:lnTo>
                <a:lnTo>
                  <a:pt x="2584174" y="1003852"/>
                </a:lnTo>
                <a:lnTo>
                  <a:pt x="2584174" y="129209"/>
                </a:lnTo>
                <a:lnTo>
                  <a:pt x="132234" y="129209"/>
                </a:lnTo>
                <a:lnTo>
                  <a:pt x="132234" y="606876"/>
                </a:lnTo>
                <a:lnTo>
                  <a:pt x="0" y="606876"/>
                </a:lnTo>
                <a:close/>
              </a:path>
            </a:pathLst>
          </a:cu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219086" y="193964"/>
            <a:ext cx="426957" cy="79513"/>
            <a:chOff x="219086" y="193964"/>
            <a:chExt cx="426957" cy="79513"/>
          </a:xfrm>
        </p:grpSpPr>
        <p:cxnSp>
          <p:nvCxnSpPr>
            <p:cNvPr id="59" name="Straight Connector 58"/>
            <p:cNvCxnSpPr/>
            <p:nvPr/>
          </p:nvCxnSpPr>
          <p:spPr>
            <a:xfrm>
              <a:off x="219086" y="193964"/>
              <a:ext cx="42695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19086" y="273477"/>
              <a:ext cx="30768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FCBC5294-BB48-304A-9DB8-4F377E654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9086" y="5670313"/>
            <a:ext cx="4929049" cy="944553"/>
          </a:xfrm>
          <a:prstGeom prst="rect">
            <a:avLst/>
          </a:prstGeom>
        </p:spPr>
      </p:pic>
    </p:spTree>
    <p:extLst>
      <p:ext uri="{BB962C8B-B14F-4D97-AF65-F5344CB8AC3E}">
        <p14:creationId xmlns:p14="http://schemas.microsoft.com/office/powerpoint/2010/main" val="32030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4100675" y="429287"/>
            <a:ext cx="3840211" cy="584775"/>
          </a:xfrm>
          <a:prstGeom prst="rect">
            <a:avLst/>
          </a:prstGeom>
          <a:noFill/>
        </p:spPr>
        <p:txBody>
          <a:bodyPr wrap="square" rtlCol="0">
            <a:spAutoFit/>
          </a:bodyPr>
          <a:lstStyle/>
          <a:p>
            <a:r>
              <a:rPr lang="en-US" sz="3200" b="1" dirty="0">
                <a:latin typeface="Raleway Black" panose="020B0003030101060003" pitchFamily="34" charset="0"/>
                <a:ea typeface="Montserrat" charset="0"/>
                <a:cs typeface="Montserrat" charset="0"/>
              </a:rPr>
              <a:t>MISSION </a:t>
            </a:r>
            <a:r>
              <a:rPr lang="en-US" sz="3200" b="1" dirty="0">
                <a:solidFill>
                  <a:schemeClr val="accent3"/>
                </a:solidFill>
                <a:latin typeface="Raleway Black" panose="020B0003030101060003" pitchFamily="34" charset="0"/>
                <a:ea typeface="Montserrat" charset="0"/>
                <a:cs typeface="Montserrat" charset="0"/>
              </a:rPr>
              <a:t>&amp; GOALS</a:t>
            </a:r>
          </a:p>
        </p:txBody>
      </p:sp>
      <p:sp>
        <p:nvSpPr>
          <p:cNvPr id="53" name="TextBox 52"/>
          <p:cNvSpPr txBox="1"/>
          <p:nvPr/>
        </p:nvSpPr>
        <p:spPr>
          <a:xfrm>
            <a:off x="526774" y="1014062"/>
            <a:ext cx="10988012" cy="1015663"/>
          </a:xfrm>
          <a:prstGeom prst="rect">
            <a:avLst/>
          </a:prstGeom>
          <a:noFill/>
        </p:spPr>
        <p:txBody>
          <a:bodyPr wrap="square" rtlCol="0">
            <a:spAutoFit/>
          </a:bodyPr>
          <a:lstStyle/>
          <a:p>
            <a:pPr>
              <a:spcAft>
                <a:spcPts val="600"/>
              </a:spcAft>
            </a:pPr>
            <a:r>
              <a:rPr lang="en-US" sz="2000" dirty="0">
                <a:latin typeface="Roboto" panose="02000000000000000000" pitchFamily="2" charset="0"/>
                <a:ea typeface="Roboto" panose="02000000000000000000" pitchFamily="2" charset="0"/>
              </a:rPr>
              <a:t>The Office of Economic and Workforce Development advances equitable and shared prosperity for San Franciscans by growing sustainable jobs, supporting businesses of all sizes, creating great places to live and work, and helping everyone achieve economic self-sufficiency.</a:t>
            </a:r>
          </a:p>
        </p:txBody>
      </p:sp>
      <p:sp>
        <p:nvSpPr>
          <p:cNvPr id="59" name="Rectangle 58"/>
          <p:cNvSpPr/>
          <p:nvPr/>
        </p:nvSpPr>
        <p:spPr>
          <a:xfrm>
            <a:off x="646043" y="5388058"/>
            <a:ext cx="2819399" cy="793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6" name="Straight Connector 5"/>
          <p:cNvCxnSpPr/>
          <p:nvPr/>
        </p:nvCxnSpPr>
        <p:spPr>
          <a:xfrm>
            <a:off x="11514786" y="0"/>
            <a:ext cx="0" cy="2063573"/>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19086" y="193964"/>
            <a:ext cx="426957" cy="79513"/>
            <a:chOff x="219086" y="193964"/>
            <a:chExt cx="426957" cy="79513"/>
          </a:xfrm>
        </p:grpSpPr>
        <p:cxnSp>
          <p:nvCxnSpPr>
            <p:cNvPr id="18" name="Straight Connector 17"/>
            <p:cNvCxnSpPr/>
            <p:nvPr/>
          </p:nvCxnSpPr>
          <p:spPr>
            <a:xfrm>
              <a:off x="219086" y="193964"/>
              <a:ext cx="426957"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086" y="273477"/>
              <a:ext cx="307688"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4C686D1A-2217-3444-AFFA-9D32CA0AD3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2474" y="6303874"/>
            <a:ext cx="2263962" cy="429117"/>
          </a:xfrm>
          <a:prstGeom prst="rect">
            <a:avLst/>
          </a:prstGeom>
        </p:spPr>
      </p:pic>
      <p:sp>
        <p:nvSpPr>
          <p:cNvPr id="23" name="Rectangle 22">
            <a:extLst>
              <a:ext uri="{FF2B5EF4-FFF2-40B4-BE49-F238E27FC236}">
                <a16:creationId xmlns:a16="http://schemas.microsoft.com/office/drawing/2014/main" id="{2FC55C30-D779-4648-982B-64B9940F61B8}"/>
              </a:ext>
            </a:extLst>
          </p:cNvPr>
          <p:cNvSpPr/>
          <p:nvPr/>
        </p:nvSpPr>
        <p:spPr>
          <a:xfrm>
            <a:off x="4703766" y="2365354"/>
            <a:ext cx="1282045" cy="3682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FAD67B-C673-F740-B394-6106286335AF}"/>
              </a:ext>
            </a:extLst>
          </p:cNvPr>
          <p:cNvSpPr txBox="1"/>
          <p:nvPr/>
        </p:nvSpPr>
        <p:spPr>
          <a:xfrm>
            <a:off x="4703766" y="2439283"/>
            <a:ext cx="1282045" cy="294311"/>
          </a:xfrm>
          <a:prstGeom prst="rect">
            <a:avLst/>
          </a:prstGeom>
          <a:noFill/>
        </p:spPr>
        <p:txBody>
          <a:bodyPr wrap="square" rtlCol="0">
            <a:spAutoFit/>
          </a:bodyPr>
          <a:lstStyle/>
          <a:p>
            <a:pPr algn="ctr">
              <a:lnSpc>
                <a:spcPts val="1500"/>
              </a:lnSpc>
            </a:pPr>
            <a:r>
              <a:rPr lang="en-US" b="1" dirty="0" err="1">
                <a:solidFill>
                  <a:schemeClr val="bg1"/>
                </a:solidFill>
                <a:latin typeface="Roboto Black" panose="02000000000000000000" pitchFamily="2" charset="0"/>
                <a:ea typeface="Roboto Black" panose="02000000000000000000" pitchFamily="2" charset="0"/>
              </a:rPr>
              <a:t>GOALS</a:t>
            </a:r>
            <a:endParaRPr lang="en-US" b="1" dirty="0">
              <a:solidFill>
                <a:schemeClr val="bg1"/>
              </a:solidFill>
              <a:latin typeface="Roboto Black" panose="02000000000000000000" pitchFamily="2" charset="0"/>
              <a:ea typeface="Roboto Black" panose="02000000000000000000" pitchFamily="2" charset="0"/>
            </a:endParaRPr>
          </a:p>
        </p:txBody>
      </p:sp>
      <p:sp>
        <p:nvSpPr>
          <p:cNvPr id="8" name="TextBox 7">
            <a:extLst>
              <a:ext uri="{FF2B5EF4-FFF2-40B4-BE49-F238E27FC236}">
                <a16:creationId xmlns:a16="http://schemas.microsoft.com/office/drawing/2014/main" id="{262D9A34-59CC-C84A-AAA5-32CDB44525EF}"/>
              </a:ext>
            </a:extLst>
          </p:cNvPr>
          <p:cNvSpPr txBox="1"/>
          <p:nvPr/>
        </p:nvSpPr>
        <p:spPr>
          <a:xfrm>
            <a:off x="4669186" y="2922691"/>
            <a:ext cx="6845600" cy="3093154"/>
          </a:xfrm>
          <a:prstGeom prst="rect">
            <a:avLst/>
          </a:prstGeom>
          <a:noFill/>
        </p:spPr>
        <p:txBody>
          <a:bodyPr wrap="square" rtlCol="0">
            <a:spAutoFit/>
          </a:bodyPr>
          <a:lstStyle/>
          <a:p>
            <a:pPr marL="514350" lvl="0" indent="-514350">
              <a:spcAft>
                <a:spcPts val="600"/>
              </a:spcAft>
              <a:buFont typeface="+mj-lt"/>
              <a:buAutoNum type="arabicPeriod"/>
            </a:pPr>
            <a:r>
              <a:rPr lang="en-US" sz="2000" dirty="0">
                <a:latin typeface="Roboto" panose="02000000000000000000" pitchFamily="2" charset="0"/>
                <a:ea typeface="Roboto" panose="02000000000000000000" pitchFamily="2" charset="0"/>
              </a:rPr>
              <a:t>Facilitate a resilient, diverse, and robust economy where </a:t>
            </a:r>
            <a:r>
              <a:rPr lang="en-US" sz="2000" b="1" dirty="0">
                <a:latin typeface="Roboto" panose="02000000000000000000" pitchFamily="2" charset="0"/>
                <a:ea typeface="Roboto" panose="02000000000000000000" pitchFamily="2" charset="0"/>
              </a:rPr>
              <a:t>businesses</a:t>
            </a:r>
            <a:r>
              <a:rPr lang="en-US" sz="2000" dirty="0">
                <a:latin typeface="Roboto" panose="02000000000000000000" pitchFamily="2" charset="0"/>
                <a:ea typeface="Roboto" panose="02000000000000000000" pitchFamily="2" charset="0"/>
              </a:rPr>
              <a:t> can start, stay and grow in San Francisco</a:t>
            </a:r>
          </a:p>
          <a:p>
            <a:pPr marL="514350" lvl="0" indent="-514350">
              <a:spcAft>
                <a:spcPts val="600"/>
              </a:spcAft>
              <a:buFont typeface="+mj-lt"/>
              <a:buAutoNum type="arabicPeriod"/>
            </a:pPr>
            <a:r>
              <a:rPr lang="en-US" sz="2000" dirty="0">
                <a:latin typeface="Roboto" panose="02000000000000000000" pitchFamily="2" charset="0"/>
                <a:ea typeface="Roboto" panose="02000000000000000000" pitchFamily="2" charset="0"/>
              </a:rPr>
              <a:t>Create and connect residents to good </a:t>
            </a:r>
            <a:r>
              <a:rPr lang="en-US" sz="2000" b="1" dirty="0">
                <a:latin typeface="Roboto" panose="02000000000000000000" pitchFamily="2" charset="0"/>
                <a:ea typeface="Roboto" panose="02000000000000000000" pitchFamily="2" charset="0"/>
              </a:rPr>
              <a:t>jobs</a:t>
            </a:r>
            <a:r>
              <a:rPr lang="en-US" sz="2000" dirty="0">
                <a:latin typeface="Roboto" panose="02000000000000000000" pitchFamily="2" charset="0"/>
                <a:ea typeface="Roboto" panose="02000000000000000000" pitchFamily="2" charset="0"/>
              </a:rPr>
              <a:t> and strong career pathways</a:t>
            </a:r>
          </a:p>
          <a:p>
            <a:pPr marL="514350" lvl="0" indent="-514350">
              <a:spcAft>
                <a:spcPts val="600"/>
              </a:spcAft>
              <a:buFont typeface="+mj-lt"/>
              <a:buAutoNum type="arabicPeriod"/>
            </a:pPr>
            <a:r>
              <a:rPr lang="en-US" sz="2000" dirty="0">
                <a:latin typeface="Roboto" panose="02000000000000000000" pitchFamily="2" charset="0"/>
                <a:ea typeface="Roboto" panose="02000000000000000000" pitchFamily="2" charset="0"/>
              </a:rPr>
              <a:t>Support vibrant </a:t>
            </a:r>
            <a:r>
              <a:rPr lang="en-US" sz="2000" b="1" dirty="0">
                <a:latin typeface="Roboto" panose="02000000000000000000" pitchFamily="2" charset="0"/>
                <a:ea typeface="Roboto" panose="02000000000000000000" pitchFamily="2" charset="0"/>
              </a:rPr>
              <a:t>neighborhoods</a:t>
            </a:r>
            <a:r>
              <a:rPr lang="en-US" sz="2000" dirty="0">
                <a:latin typeface="Roboto" panose="02000000000000000000" pitchFamily="2" charset="0"/>
                <a:ea typeface="Roboto" panose="02000000000000000000" pitchFamily="2" charset="0"/>
              </a:rPr>
              <a:t> by strengthening small businesses and community organizations</a:t>
            </a:r>
          </a:p>
          <a:p>
            <a:pPr marL="514350" lvl="0" indent="-514350">
              <a:spcAft>
                <a:spcPts val="600"/>
              </a:spcAft>
              <a:buFont typeface="+mj-lt"/>
              <a:buAutoNum type="arabicPeriod"/>
            </a:pPr>
            <a:r>
              <a:rPr lang="en-US" sz="2000" dirty="0">
                <a:latin typeface="Roboto" panose="02000000000000000000" pitchFamily="2" charset="0"/>
                <a:ea typeface="Roboto" panose="02000000000000000000" pitchFamily="2" charset="0"/>
              </a:rPr>
              <a:t>Create </a:t>
            </a:r>
            <a:r>
              <a:rPr lang="en-US" sz="2000" b="1" dirty="0">
                <a:latin typeface="Roboto" panose="02000000000000000000" pitchFamily="2" charset="0"/>
                <a:ea typeface="Roboto" panose="02000000000000000000" pitchFamily="2" charset="0"/>
              </a:rPr>
              <a:t>space</a:t>
            </a:r>
            <a:r>
              <a:rPr lang="en-US" sz="2000" dirty="0">
                <a:latin typeface="Roboto" panose="02000000000000000000" pitchFamily="2" charset="0"/>
                <a:ea typeface="Roboto" panose="02000000000000000000" pitchFamily="2" charset="0"/>
              </a:rPr>
              <a:t> for jobs, affordable housing, recreation, and public use</a:t>
            </a:r>
          </a:p>
        </p:txBody>
      </p:sp>
      <p:sp>
        <p:nvSpPr>
          <p:cNvPr id="9" name="TextBox 8">
            <a:extLst>
              <a:ext uri="{FF2B5EF4-FFF2-40B4-BE49-F238E27FC236}">
                <a16:creationId xmlns:a16="http://schemas.microsoft.com/office/drawing/2014/main" id="{211E07CD-F3CD-E94E-AEFA-65511307B295}"/>
              </a:ext>
            </a:extLst>
          </p:cNvPr>
          <p:cNvSpPr txBox="1"/>
          <p:nvPr/>
        </p:nvSpPr>
        <p:spPr>
          <a:xfrm>
            <a:off x="810705" y="5461848"/>
            <a:ext cx="2654737" cy="646331"/>
          </a:xfrm>
          <a:prstGeom prst="rect">
            <a:avLst/>
          </a:prstGeom>
          <a:noFill/>
        </p:spPr>
        <p:txBody>
          <a:bodyPr wrap="square" rtlCol="0">
            <a:spAutoFit/>
          </a:bodyPr>
          <a:lstStyle/>
          <a:p>
            <a:r>
              <a:rPr lang="en-US" b="1" spc="300">
                <a:solidFill>
                  <a:schemeClr val="tx2"/>
                </a:solidFill>
                <a:latin typeface="Roboto" panose="02000000000000000000" pitchFamily="2" charset="0"/>
                <a:ea typeface="Roboto" panose="02000000000000000000" pitchFamily="2" charset="0"/>
              </a:rPr>
              <a:t>Budget Update</a:t>
            </a:r>
          </a:p>
          <a:p>
            <a:r>
              <a:rPr lang="en-US" b="1" spc="300">
                <a:solidFill>
                  <a:schemeClr val="tx2"/>
                </a:solidFill>
                <a:latin typeface="Roboto" panose="02000000000000000000" pitchFamily="2" charset="0"/>
                <a:ea typeface="Roboto" panose="02000000000000000000" pitchFamily="2" charset="0"/>
              </a:rPr>
              <a:t>August 13, 2020</a:t>
            </a:r>
          </a:p>
        </p:txBody>
      </p:sp>
      <p:sp>
        <p:nvSpPr>
          <p:cNvPr id="2" name="TextBox 1">
            <a:extLst>
              <a:ext uri="{FF2B5EF4-FFF2-40B4-BE49-F238E27FC236}">
                <a16:creationId xmlns:a16="http://schemas.microsoft.com/office/drawing/2014/main" id="{D7DEADBB-9928-5B45-88D2-B0686D68E686}"/>
              </a:ext>
            </a:extLst>
          </p:cNvPr>
          <p:cNvSpPr txBox="1"/>
          <p:nvPr/>
        </p:nvSpPr>
        <p:spPr>
          <a:xfrm>
            <a:off x="11514786" y="88811"/>
            <a:ext cx="679279" cy="369332"/>
          </a:xfrm>
          <a:prstGeom prst="rect">
            <a:avLst/>
          </a:prstGeom>
          <a:noFill/>
        </p:spPr>
        <p:txBody>
          <a:bodyPr wrap="square" rtlCol="0">
            <a:spAutoFit/>
          </a:bodyPr>
          <a:lstStyle/>
          <a:p>
            <a:pPr algn="ctr"/>
            <a:r>
              <a:rPr lang="en-US" b="1">
                <a:latin typeface="Roboto Black" panose="02000000000000000000" pitchFamily="2" charset="0"/>
                <a:ea typeface="Roboto Black" panose="02000000000000000000" pitchFamily="2" charset="0"/>
              </a:rPr>
              <a:t>1</a:t>
            </a:r>
          </a:p>
        </p:txBody>
      </p:sp>
      <p:pic>
        <p:nvPicPr>
          <p:cNvPr id="21" name="Picture 20">
            <a:extLst>
              <a:ext uri="{FF2B5EF4-FFF2-40B4-BE49-F238E27FC236}">
                <a16:creationId xmlns:a16="http://schemas.microsoft.com/office/drawing/2014/main" id="{CAD9F553-2C7A-1B4E-87EF-47961F1BC70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46043" y="2365354"/>
            <a:ext cx="3550037" cy="2529093"/>
          </a:xfrm>
          <a:prstGeom prst="rect">
            <a:avLst/>
          </a:prstGeom>
        </p:spPr>
      </p:pic>
    </p:spTree>
    <p:extLst>
      <p:ext uri="{BB962C8B-B14F-4D97-AF65-F5344CB8AC3E}">
        <p14:creationId xmlns:p14="http://schemas.microsoft.com/office/powerpoint/2010/main" val="3425903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9A3528A-7CF6-5D46-ACC3-875DE44199CE}"/>
              </a:ext>
            </a:extLst>
          </p:cNvPr>
          <p:cNvSpPr/>
          <p:nvPr/>
        </p:nvSpPr>
        <p:spPr>
          <a:xfrm>
            <a:off x="678799" y="1116281"/>
            <a:ext cx="10507757" cy="5741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AAFEA36-80B6-A144-9C82-1D177EB1BF2F}"/>
              </a:ext>
            </a:extLst>
          </p:cNvPr>
          <p:cNvSpPr txBox="1"/>
          <p:nvPr/>
        </p:nvSpPr>
        <p:spPr>
          <a:xfrm>
            <a:off x="3353010" y="161347"/>
            <a:ext cx="5485979" cy="584775"/>
          </a:xfrm>
          <a:prstGeom prst="rect">
            <a:avLst/>
          </a:prstGeom>
          <a:noFill/>
        </p:spPr>
        <p:txBody>
          <a:bodyPr wrap="square" rtlCol="0">
            <a:spAutoFit/>
          </a:bodyPr>
          <a:lstStyle/>
          <a:p>
            <a:pPr algn="ctr"/>
            <a:r>
              <a:rPr lang="en-US" sz="3200" b="1" dirty="0">
                <a:latin typeface="Raleway Black" panose="020B0003030101060003" pitchFamily="34" charset="0"/>
                <a:cs typeface="Poppins" panose="00000500000000000000" pitchFamily="2" charset="0"/>
              </a:rPr>
              <a:t>COVID </a:t>
            </a:r>
            <a:r>
              <a:rPr lang="en-US" sz="3200" b="1" dirty="0">
                <a:solidFill>
                  <a:schemeClr val="accent3"/>
                </a:solidFill>
                <a:latin typeface="Raleway Black" panose="020B0003030101060003" pitchFamily="34" charset="0"/>
                <a:cs typeface="Poppins" panose="00000500000000000000" pitchFamily="2" charset="0"/>
              </a:rPr>
              <a:t>RESPONSE</a:t>
            </a:r>
            <a:endParaRPr lang="id-ID" sz="3200" b="1" dirty="0">
              <a:solidFill>
                <a:schemeClr val="accent3"/>
              </a:solidFill>
              <a:latin typeface="Raleway Black" panose="020B0003030101060003" pitchFamily="34" charset="0"/>
              <a:cs typeface="Poppins" panose="00000500000000000000" pitchFamily="2" charset="0"/>
            </a:endParaRPr>
          </a:p>
        </p:txBody>
      </p:sp>
      <p:grpSp>
        <p:nvGrpSpPr>
          <p:cNvPr id="15" name="Group 14">
            <a:extLst>
              <a:ext uri="{FF2B5EF4-FFF2-40B4-BE49-F238E27FC236}">
                <a16:creationId xmlns:a16="http://schemas.microsoft.com/office/drawing/2014/main" id="{60D50BA9-5EFB-F447-BD43-1F06BBFB6326}"/>
              </a:ext>
            </a:extLst>
          </p:cNvPr>
          <p:cNvGrpSpPr/>
          <p:nvPr/>
        </p:nvGrpSpPr>
        <p:grpSpPr>
          <a:xfrm>
            <a:off x="219086" y="193964"/>
            <a:ext cx="426957" cy="79513"/>
            <a:chOff x="219086" y="193964"/>
            <a:chExt cx="426957" cy="79513"/>
          </a:xfrm>
        </p:grpSpPr>
        <p:cxnSp>
          <p:nvCxnSpPr>
            <p:cNvPr id="16" name="Straight Connector 15">
              <a:extLst>
                <a:ext uri="{FF2B5EF4-FFF2-40B4-BE49-F238E27FC236}">
                  <a16:creationId xmlns:a16="http://schemas.microsoft.com/office/drawing/2014/main" id="{81297133-81EE-DE47-9C29-8F6BDC54BE82}"/>
                </a:ext>
              </a:extLst>
            </p:cNvPr>
            <p:cNvCxnSpPr/>
            <p:nvPr/>
          </p:nvCxnSpPr>
          <p:spPr>
            <a:xfrm>
              <a:off x="219086" y="193964"/>
              <a:ext cx="426957"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A8DBB4-6E7D-5B4D-A7A9-B7E5C97461B4}"/>
                </a:ext>
              </a:extLst>
            </p:cNvPr>
            <p:cNvCxnSpPr/>
            <p:nvPr/>
          </p:nvCxnSpPr>
          <p:spPr>
            <a:xfrm>
              <a:off x="219086" y="273477"/>
              <a:ext cx="307688"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9" name="Table 18">
            <a:extLst>
              <a:ext uri="{FF2B5EF4-FFF2-40B4-BE49-F238E27FC236}">
                <a16:creationId xmlns:a16="http://schemas.microsoft.com/office/drawing/2014/main" id="{063ABA5E-585F-7241-90F5-EB6B48F26DFC}"/>
              </a:ext>
            </a:extLst>
          </p:cNvPr>
          <p:cNvGraphicFramePr>
            <a:graphicFrameLocks noGrp="1"/>
          </p:cNvGraphicFramePr>
          <p:nvPr>
            <p:extLst>
              <p:ext uri="{D42A27DB-BD31-4B8C-83A1-F6EECF244321}">
                <p14:modId xmlns:p14="http://schemas.microsoft.com/office/powerpoint/2010/main" val="439615227"/>
              </p:ext>
            </p:extLst>
          </p:nvPr>
        </p:nvGraphicFramePr>
        <p:xfrm>
          <a:off x="832606" y="3019550"/>
          <a:ext cx="10526788" cy="1603878"/>
        </p:xfrm>
        <a:graphic>
          <a:graphicData uri="http://schemas.openxmlformats.org/drawingml/2006/table">
            <a:tbl>
              <a:tblPr bandRow="1">
                <a:tableStyleId>{00A15C55-8517-42AA-B614-E9B94910E393}</a:tableStyleId>
              </a:tblPr>
              <a:tblGrid>
                <a:gridCol w="1921318">
                  <a:extLst>
                    <a:ext uri="{9D8B030D-6E8A-4147-A177-3AD203B41FA5}">
                      <a16:colId xmlns:a16="http://schemas.microsoft.com/office/drawing/2014/main" val="1665856541"/>
                    </a:ext>
                  </a:extLst>
                </a:gridCol>
                <a:gridCol w="3930340">
                  <a:extLst>
                    <a:ext uri="{9D8B030D-6E8A-4147-A177-3AD203B41FA5}">
                      <a16:colId xmlns:a16="http://schemas.microsoft.com/office/drawing/2014/main" val="3249602825"/>
                    </a:ext>
                  </a:extLst>
                </a:gridCol>
                <a:gridCol w="4675130">
                  <a:extLst>
                    <a:ext uri="{9D8B030D-6E8A-4147-A177-3AD203B41FA5}">
                      <a16:colId xmlns:a16="http://schemas.microsoft.com/office/drawing/2014/main" val="443507611"/>
                    </a:ext>
                  </a:extLst>
                </a:gridCol>
              </a:tblGrid>
              <a:tr h="177834">
                <a:tc gridSpan="3">
                  <a:txBody>
                    <a:bodyPr/>
                    <a:lstStyle/>
                    <a:p>
                      <a:r>
                        <a:rPr lang="en-US" sz="2400" b="1" i="0">
                          <a:solidFill>
                            <a:schemeClr val="bg1"/>
                          </a:solidFill>
                          <a:latin typeface="Raleway Black" panose="020B0003030101060003" pitchFamily="34" charset="0"/>
                          <a:ea typeface="Roboto" panose="02000000000000000000" pitchFamily="2" charset="0"/>
                        </a:rPr>
                        <a:t>COMMUNITY OUTREACH</a:t>
                      </a:r>
                    </a:p>
                  </a:txBody>
                  <a:tcPr anchor="ctr">
                    <a:solidFill>
                      <a:schemeClr val="accent4"/>
                    </a:solidFill>
                  </a:tcPr>
                </a:tc>
                <a:tc hMerge="1">
                  <a:txBody>
                    <a:bodyPr/>
                    <a:lstStyle/>
                    <a:p>
                      <a:pPr algn="ctr"/>
                      <a:endParaRPr lang="en-US" sz="1200">
                        <a:solidFill>
                          <a:schemeClr val="bg1"/>
                        </a:solidFill>
                        <a:latin typeface="Roboto" panose="02000000000000000000" pitchFamily="2" charset="0"/>
                        <a:ea typeface="Roboto" panose="02000000000000000000" pitchFamily="2" charset="0"/>
                      </a:endParaRPr>
                    </a:p>
                  </a:txBody>
                  <a:tcPr anchor="ctr">
                    <a:solidFill>
                      <a:schemeClr val="accent4"/>
                    </a:solidFill>
                  </a:tcPr>
                </a:tc>
                <a:tc hMerge="1">
                  <a:txBody>
                    <a:bodyPr/>
                    <a:lstStyle/>
                    <a:p>
                      <a:pPr algn="ctr"/>
                      <a:endParaRPr lang="en-US" sz="1200">
                        <a:solidFill>
                          <a:schemeClr val="bg1"/>
                        </a:solidFill>
                        <a:latin typeface="Roboto" panose="02000000000000000000" pitchFamily="2" charset="0"/>
                        <a:ea typeface="Roboto" panose="02000000000000000000" pitchFamily="2" charset="0"/>
                      </a:endParaRPr>
                    </a:p>
                  </a:txBody>
                  <a:tcPr anchor="ctr">
                    <a:solidFill>
                      <a:schemeClr val="accent4"/>
                    </a:solidFill>
                  </a:tcPr>
                </a:tc>
                <a:extLst>
                  <a:ext uri="{0D108BD9-81ED-4DB2-BD59-A6C34878D82A}">
                    <a16:rowId xmlns:a16="http://schemas.microsoft.com/office/drawing/2014/main" val="1454997515"/>
                  </a:ext>
                </a:extLst>
              </a:tr>
              <a:tr h="415158">
                <a:tc>
                  <a:txBody>
                    <a:bodyPr/>
                    <a:lstStyle/>
                    <a:p>
                      <a:r>
                        <a:rPr lang="en-US" sz="1800">
                          <a:latin typeface="Roboto" panose="02000000000000000000" pitchFamily="2" charset="0"/>
                          <a:ea typeface="Roboto" panose="02000000000000000000" pitchFamily="2" charset="0"/>
                        </a:rPr>
                        <a:t>Phone</a:t>
                      </a:r>
                      <a:endParaRPr lang="en-US" sz="1800" b="1">
                        <a:latin typeface="Roboto" panose="02000000000000000000" pitchFamily="2" charset="0"/>
                        <a:ea typeface="Roboto" panose="02000000000000000000" pitchFamily="2" charset="0"/>
                      </a:endParaRPr>
                    </a:p>
                  </a:txBody>
                  <a:tcPr anchor="ctr"/>
                </a:tc>
                <a:tc>
                  <a:txBody>
                    <a:bodyPr/>
                    <a:lstStyle/>
                    <a:p>
                      <a:pPr algn="l"/>
                      <a:r>
                        <a:rPr lang="en-US" sz="1800" b="0">
                          <a:latin typeface="Roboto" panose="02000000000000000000" pitchFamily="2" charset="0"/>
                          <a:ea typeface="Roboto" panose="02000000000000000000" pitchFamily="2" charset="0"/>
                        </a:rPr>
                        <a:t>2 dedicated hotlines</a:t>
                      </a:r>
                    </a:p>
                  </a:txBody>
                  <a:tcPr anchor="ctr"/>
                </a:tc>
                <a:tc>
                  <a:txBody>
                    <a:bodyPr/>
                    <a:lstStyle/>
                    <a:p>
                      <a:pPr algn="l"/>
                      <a:r>
                        <a:rPr lang="en-US" sz="1800" b="1">
                          <a:latin typeface="Roboto" panose="02000000000000000000" pitchFamily="2" charset="0"/>
                          <a:ea typeface="Roboto" panose="02000000000000000000" pitchFamily="2" charset="0"/>
                        </a:rPr>
                        <a:t>10,041 </a:t>
                      </a:r>
                      <a:r>
                        <a:rPr lang="en-US" sz="1800">
                          <a:latin typeface="Roboto" panose="02000000000000000000" pitchFamily="2" charset="0"/>
                          <a:ea typeface="Roboto" panose="02000000000000000000" pitchFamily="2" charset="0"/>
                        </a:rPr>
                        <a:t>calls/requests</a:t>
                      </a:r>
                    </a:p>
                  </a:txBody>
                  <a:tcPr anchor="ctr"/>
                </a:tc>
                <a:extLst>
                  <a:ext uri="{0D108BD9-81ED-4DB2-BD59-A6C34878D82A}">
                    <a16:rowId xmlns:a16="http://schemas.microsoft.com/office/drawing/2014/main" val="1965926453"/>
                  </a:ext>
                </a:extLst>
              </a:tr>
              <a:tr h="310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Roboto" panose="02000000000000000000" pitchFamily="2" charset="0"/>
                          <a:ea typeface="Roboto" panose="02000000000000000000" pitchFamily="2" charset="0"/>
                        </a:rPr>
                        <a:t>Webinars</a:t>
                      </a:r>
                      <a:endParaRPr lang="en-US" sz="1800" b="1">
                        <a:latin typeface="Roboto" panose="02000000000000000000" pitchFamily="2" charset="0"/>
                        <a:ea typeface="Roboto" panose="02000000000000000000" pitchFamily="2" charset="0"/>
                      </a:endParaRPr>
                    </a:p>
                  </a:txBody>
                  <a:tcPr anchor="ctr"/>
                </a:tc>
                <a:tc>
                  <a:txBody>
                    <a:bodyPr/>
                    <a:lstStyle/>
                    <a:p>
                      <a:pPr algn="l"/>
                      <a:r>
                        <a:rPr lang="en-US" sz="1800" b="0">
                          <a:latin typeface="Roboto" panose="02000000000000000000" pitchFamily="2" charset="0"/>
                          <a:ea typeface="Roboto" panose="02000000000000000000" pitchFamily="2" charset="0"/>
                        </a:rPr>
                        <a:t>&gt; 270 virtual events</a:t>
                      </a:r>
                    </a:p>
                  </a:txBody>
                  <a:tcPr anchor="ctr"/>
                </a:tc>
                <a:tc>
                  <a:txBody>
                    <a:bodyPr/>
                    <a:lstStyle/>
                    <a:p>
                      <a:pPr algn="l"/>
                      <a:r>
                        <a:rPr lang="en-US" sz="1800" b="1">
                          <a:latin typeface="Roboto" panose="02000000000000000000" pitchFamily="2" charset="0"/>
                          <a:ea typeface="Roboto" panose="02000000000000000000" pitchFamily="2" charset="0"/>
                        </a:rPr>
                        <a:t>&gt; 6,600 </a:t>
                      </a:r>
                      <a:r>
                        <a:rPr lang="en-US" sz="1800" b="0">
                          <a:latin typeface="Roboto" panose="02000000000000000000" pitchFamily="2" charset="0"/>
                          <a:ea typeface="Roboto" panose="02000000000000000000" pitchFamily="2" charset="0"/>
                        </a:rPr>
                        <a:t>participants</a:t>
                      </a:r>
                    </a:p>
                  </a:txBody>
                  <a:tcPr anchor="ctr"/>
                </a:tc>
                <a:extLst>
                  <a:ext uri="{0D108BD9-81ED-4DB2-BD59-A6C34878D82A}">
                    <a16:rowId xmlns:a16="http://schemas.microsoft.com/office/drawing/2014/main" val="2523782138"/>
                  </a:ext>
                </a:extLst>
              </a:tr>
              <a:tr h="3485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Roboto" panose="02000000000000000000" pitchFamily="2" charset="0"/>
                          <a:ea typeface="Roboto" panose="02000000000000000000" pitchFamily="2" charset="0"/>
                        </a:rPr>
                        <a:t>Website</a:t>
                      </a:r>
                      <a:endParaRPr lang="en-US" sz="1800" b="1">
                        <a:latin typeface="Roboto" panose="02000000000000000000" pitchFamily="2" charset="0"/>
                        <a:ea typeface="Roboto" panose="02000000000000000000" pitchFamily="2" charset="0"/>
                      </a:endParaRPr>
                    </a:p>
                  </a:txBody>
                  <a:tcPr anchor="ctr"/>
                </a:tc>
                <a:tc>
                  <a:txBody>
                    <a:bodyPr/>
                    <a:lstStyle/>
                    <a:p>
                      <a:pPr algn="l"/>
                      <a:r>
                        <a:rPr lang="en-US" sz="1800" b="0">
                          <a:latin typeface="Roboto" panose="02000000000000000000" pitchFamily="2" charset="0"/>
                          <a:ea typeface="Roboto" panose="02000000000000000000" pitchFamily="2" charset="0"/>
                        </a:rPr>
                        <a:t>711,681 views</a:t>
                      </a:r>
                      <a:r>
                        <a:rPr lang="en-US" sz="1800" b="1">
                          <a:latin typeface="Roboto" panose="02000000000000000000" pitchFamily="2" charset="0"/>
                          <a:ea typeface="Roboto" panose="02000000000000000000" pitchFamily="2" charset="0"/>
                        </a:rPr>
                        <a:t> |</a:t>
                      </a:r>
                      <a:r>
                        <a:rPr lang="en-US" sz="1800" b="1" i="0">
                          <a:latin typeface="Roboto Light" panose="02000000000000000000" pitchFamily="2" charset="0"/>
                          <a:ea typeface="Roboto Light" panose="02000000000000000000" pitchFamily="2" charset="0"/>
                        </a:rPr>
                        <a:t> </a:t>
                      </a:r>
                      <a:r>
                        <a:rPr lang="en-US" sz="1800" b="0">
                          <a:latin typeface="Roboto" panose="02000000000000000000" pitchFamily="2" charset="0"/>
                          <a:ea typeface="Roboto" panose="02000000000000000000" pitchFamily="2" charset="0"/>
                        </a:rPr>
                        <a:t>449% increase</a:t>
                      </a:r>
                      <a:r>
                        <a:rPr lang="en-US" sz="1800" b="0" i="0">
                          <a:latin typeface="Roboto Light" panose="02000000000000000000" pitchFamily="2" charset="0"/>
                          <a:ea typeface="Roboto Light" panose="02000000000000000000" pitchFamily="2" charset="0"/>
                        </a:rPr>
                        <a: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Roboto" panose="02000000000000000000" pitchFamily="2" charset="0"/>
                          <a:ea typeface="Roboto" panose="02000000000000000000" pitchFamily="2" charset="0"/>
                        </a:rPr>
                        <a:t>559,947 </a:t>
                      </a:r>
                      <a:r>
                        <a:rPr lang="en-US" sz="1800">
                          <a:latin typeface="Roboto" panose="02000000000000000000" pitchFamily="2" charset="0"/>
                          <a:ea typeface="Roboto" panose="02000000000000000000" pitchFamily="2" charset="0"/>
                        </a:rPr>
                        <a:t>visitors </a:t>
                      </a:r>
                      <a:r>
                        <a:rPr lang="en-US" sz="1800" b="1">
                          <a:latin typeface="Roboto" panose="02000000000000000000" pitchFamily="2" charset="0"/>
                          <a:ea typeface="Roboto" panose="02000000000000000000" pitchFamily="2" charset="0"/>
                        </a:rPr>
                        <a:t>|</a:t>
                      </a:r>
                      <a:r>
                        <a:rPr lang="en-US" sz="1800">
                          <a:latin typeface="Roboto" panose="02000000000000000000" pitchFamily="2" charset="0"/>
                          <a:ea typeface="Roboto" panose="02000000000000000000" pitchFamily="2" charset="0"/>
                        </a:rPr>
                        <a:t> </a:t>
                      </a:r>
                      <a:r>
                        <a:rPr lang="en-US" sz="1800" b="0">
                          <a:latin typeface="Roboto" panose="02000000000000000000" pitchFamily="2" charset="0"/>
                          <a:ea typeface="Roboto" panose="02000000000000000000" pitchFamily="2" charset="0"/>
                        </a:rPr>
                        <a:t>459%</a:t>
                      </a:r>
                      <a:r>
                        <a:rPr lang="en-US" sz="1800" b="1">
                          <a:latin typeface="Roboto" panose="02000000000000000000" pitchFamily="2" charset="0"/>
                          <a:ea typeface="Roboto" panose="02000000000000000000" pitchFamily="2" charset="0"/>
                        </a:rPr>
                        <a:t> </a:t>
                      </a:r>
                      <a:r>
                        <a:rPr lang="en-US" sz="1800">
                          <a:latin typeface="Roboto" panose="02000000000000000000" pitchFamily="2" charset="0"/>
                          <a:ea typeface="Roboto" panose="02000000000000000000" pitchFamily="2" charset="0"/>
                        </a:rPr>
                        <a:t>increase</a:t>
                      </a:r>
                    </a:p>
                  </a:txBody>
                  <a:tcPr anchor="ctr"/>
                </a:tc>
                <a:extLst>
                  <a:ext uri="{0D108BD9-81ED-4DB2-BD59-A6C34878D82A}">
                    <a16:rowId xmlns:a16="http://schemas.microsoft.com/office/drawing/2014/main" val="3620889491"/>
                  </a:ext>
                </a:extLst>
              </a:tr>
            </a:tbl>
          </a:graphicData>
        </a:graphic>
      </p:graphicFrame>
      <p:graphicFrame>
        <p:nvGraphicFramePr>
          <p:cNvPr id="20" name="Table 19">
            <a:extLst>
              <a:ext uri="{FF2B5EF4-FFF2-40B4-BE49-F238E27FC236}">
                <a16:creationId xmlns:a16="http://schemas.microsoft.com/office/drawing/2014/main" id="{B7724592-E974-2A41-A8AC-6A33635E145B}"/>
              </a:ext>
            </a:extLst>
          </p:cNvPr>
          <p:cNvGraphicFramePr>
            <a:graphicFrameLocks noGrp="1"/>
          </p:cNvGraphicFramePr>
          <p:nvPr>
            <p:extLst>
              <p:ext uri="{D42A27DB-BD31-4B8C-83A1-F6EECF244321}">
                <p14:modId xmlns:p14="http://schemas.microsoft.com/office/powerpoint/2010/main" val="2465187558"/>
              </p:ext>
            </p:extLst>
          </p:nvPr>
        </p:nvGraphicFramePr>
        <p:xfrm>
          <a:off x="832606" y="806647"/>
          <a:ext cx="10526789" cy="903184"/>
        </p:xfrm>
        <a:graphic>
          <a:graphicData uri="http://schemas.openxmlformats.org/drawingml/2006/table">
            <a:tbl>
              <a:tblPr bandRow="1">
                <a:tableStyleId>{00A15C55-8517-42AA-B614-E9B94910E393}</a:tableStyleId>
              </a:tblPr>
              <a:tblGrid>
                <a:gridCol w="5869946">
                  <a:extLst>
                    <a:ext uri="{9D8B030D-6E8A-4147-A177-3AD203B41FA5}">
                      <a16:colId xmlns:a16="http://schemas.microsoft.com/office/drawing/2014/main" val="1665856541"/>
                    </a:ext>
                  </a:extLst>
                </a:gridCol>
                <a:gridCol w="4656843">
                  <a:extLst>
                    <a:ext uri="{9D8B030D-6E8A-4147-A177-3AD203B41FA5}">
                      <a16:colId xmlns:a16="http://schemas.microsoft.com/office/drawing/2014/main" val="443507611"/>
                    </a:ext>
                  </a:extLst>
                </a:gridCol>
              </a:tblGrid>
              <a:tr h="0">
                <a:tc gridSpan="2">
                  <a:txBody>
                    <a:bodyPr/>
                    <a:lstStyle/>
                    <a:p>
                      <a:r>
                        <a:rPr lang="en-US" sz="2400" b="1" i="0">
                          <a:solidFill>
                            <a:schemeClr val="bg1"/>
                          </a:solidFill>
                          <a:latin typeface="Raleway Black" panose="020B0003030101060003" pitchFamily="34" charset="0"/>
                          <a:ea typeface="Roboto" panose="02000000000000000000" pitchFamily="2" charset="0"/>
                        </a:rPr>
                        <a:t>SMALL BUSINESS LOANS &amp; GRANTS</a:t>
                      </a:r>
                    </a:p>
                  </a:txBody>
                  <a:tcPr anchor="ctr">
                    <a:solidFill>
                      <a:schemeClr val="accent4"/>
                    </a:solidFill>
                  </a:tcPr>
                </a:tc>
                <a:tc hMerge="1">
                  <a:txBody>
                    <a:bodyPr/>
                    <a:lstStyle/>
                    <a:p>
                      <a:pPr algn="ctr"/>
                      <a:endParaRPr lang="en-US" sz="1200">
                        <a:solidFill>
                          <a:schemeClr val="bg1"/>
                        </a:solidFill>
                        <a:latin typeface="Roboto" panose="02000000000000000000" pitchFamily="2" charset="0"/>
                        <a:ea typeface="Roboto" panose="02000000000000000000" pitchFamily="2" charset="0"/>
                      </a:endParaRPr>
                    </a:p>
                  </a:txBody>
                  <a:tcPr anchor="ctr">
                    <a:solidFill>
                      <a:schemeClr val="accent4"/>
                    </a:solidFill>
                  </a:tcPr>
                </a:tc>
                <a:extLst>
                  <a:ext uri="{0D108BD9-81ED-4DB2-BD59-A6C34878D82A}">
                    <a16:rowId xmlns:a16="http://schemas.microsoft.com/office/drawing/2014/main" val="1454997515"/>
                  </a:ext>
                </a:extLst>
              </a:tr>
              <a:tr h="445984">
                <a:tc>
                  <a:txBody>
                    <a:bodyPr/>
                    <a:lstStyle/>
                    <a:p>
                      <a:r>
                        <a:rPr lang="en-US" sz="2000">
                          <a:latin typeface="Roboto" panose="02000000000000000000" pitchFamily="2" charset="0"/>
                          <a:ea typeface="Roboto" panose="02000000000000000000" pitchFamily="2" charset="0"/>
                        </a:rPr>
                        <a:t>$16.05m</a:t>
                      </a:r>
                    </a:p>
                  </a:txBody>
                  <a:tcPr anchor="ctr"/>
                </a:tc>
                <a:tc>
                  <a:txBody>
                    <a:bodyPr/>
                    <a:lstStyle/>
                    <a:p>
                      <a:pPr algn="l"/>
                      <a:r>
                        <a:rPr lang="en-US" sz="2000" b="1">
                          <a:latin typeface="Roboto" panose="02000000000000000000" pitchFamily="2" charset="0"/>
                          <a:ea typeface="Roboto" panose="02000000000000000000" pitchFamily="2" charset="0"/>
                        </a:rPr>
                        <a:t>1,100 </a:t>
                      </a:r>
                      <a:r>
                        <a:rPr lang="en-US" sz="2000">
                          <a:latin typeface="Roboto" panose="02000000000000000000" pitchFamily="2" charset="0"/>
                          <a:ea typeface="Roboto" panose="02000000000000000000" pitchFamily="2" charset="0"/>
                        </a:rPr>
                        <a:t>businesses</a:t>
                      </a:r>
                    </a:p>
                  </a:txBody>
                  <a:tcPr anchor="ctr"/>
                </a:tc>
                <a:extLst>
                  <a:ext uri="{0D108BD9-81ED-4DB2-BD59-A6C34878D82A}">
                    <a16:rowId xmlns:a16="http://schemas.microsoft.com/office/drawing/2014/main" val="1965926453"/>
                  </a:ext>
                </a:extLst>
              </a:tr>
            </a:tbl>
          </a:graphicData>
        </a:graphic>
      </p:graphicFrame>
      <p:graphicFrame>
        <p:nvGraphicFramePr>
          <p:cNvPr id="22" name="Table 21">
            <a:extLst>
              <a:ext uri="{FF2B5EF4-FFF2-40B4-BE49-F238E27FC236}">
                <a16:creationId xmlns:a16="http://schemas.microsoft.com/office/drawing/2014/main" id="{CA7F6986-7B14-F54E-9FAC-C9D70EA28045}"/>
              </a:ext>
            </a:extLst>
          </p:cNvPr>
          <p:cNvGraphicFramePr>
            <a:graphicFrameLocks noGrp="1"/>
          </p:cNvGraphicFramePr>
          <p:nvPr>
            <p:extLst>
              <p:ext uri="{D42A27DB-BD31-4B8C-83A1-F6EECF244321}">
                <p14:modId xmlns:p14="http://schemas.microsoft.com/office/powerpoint/2010/main" val="2183506167"/>
              </p:ext>
            </p:extLst>
          </p:nvPr>
        </p:nvGraphicFramePr>
        <p:xfrm>
          <a:off x="832606" y="1915556"/>
          <a:ext cx="10526789" cy="903184"/>
        </p:xfrm>
        <a:graphic>
          <a:graphicData uri="http://schemas.openxmlformats.org/drawingml/2006/table">
            <a:tbl>
              <a:tblPr bandRow="1">
                <a:tableStyleId>{00A15C55-8517-42AA-B614-E9B94910E393}</a:tableStyleId>
              </a:tblPr>
              <a:tblGrid>
                <a:gridCol w="5869946">
                  <a:extLst>
                    <a:ext uri="{9D8B030D-6E8A-4147-A177-3AD203B41FA5}">
                      <a16:colId xmlns:a16="http://schemas.microsoft.com/office/drawing/2014/main" val="1665856541"/>
                    </a:ext>
                  </a:extLst>
                </a:gridCol>
                <a:gridCol w="4656843">
                  <a:extLst>
                    <a:ext uri="{9D8B030D-6E8A-4147-A177-3AD203B41FA5}">
                      <a16:colId xmlns:a16="http://schemas.microsoft.com/office/drawing/2014/main" val="443507611"/>
                    </a:ext>
                  </a:extLst>
                </a:gridCol>
              </a:tblGrid>
              <a:tr h="0">
                <a:tc gridSpan="2">
                  <a:txBody>
                    <a:bodyPr/>
                    <a:lstStyle/>
                    <a:p>
                      <a:pPr algn="l"/>
                      <a:r>
                        <a:rPr lang="en-US" sz="2400" b="1" i="0">
                          <a:solidFill>
                            <a:schemeClr val="bg1"/>
                          </a:solidFill>
                          <a:latin typeface="Raleway Black" panose="020B0003030101060003" pitchFamily="34" charset="0"/>
                          <a:ea typeface="Roboto" panose="02000000000000000000" pitchFamily="2" charset="0"/>
                        </a:rPr>
                        <a:t>WORKER RELIEF PROGRAMS</a:t>
                      </a:r>
                    </a:p>
                  </a:txBody>
                  <a:tcPr anchor="ctr">
                    <a:solidFill>
                      <a:schemeClr val="accent4"/>
                    </a:solidFill>
                  </a:tcPr>
                </a:tc>
                <a:tc hMerge="1">
                  <a:txBody>
                    <a:bodyPr/>
                    <a:lstStyle/>
                    <a:p>
                      <a:pPr algn="ctr"/>
                      <a:endParaRPr lang="en-US" sz="1200">
                        <a:solidFill>
                          <a:schemeClr val="bg1"/>
                        </a:solidFill>
                        <a:latin typeface="Roboto" panose="02000000000000000000" pitchFamily="2" charset="0"/>
                        <a:ea typeface="Roboto" panose="02000000000000000000" pitchFamily="2" charset="0"/>
                      </a:endParaRPr>
                    </a:p>
                  </a:txBody>
                  <a:tcPr anchor="ctr">
                    <a:solidFill>
                      <a:schemeClr val="accent4"/>
                    </a:solidFill>
                  </a:tcPr>
                </a:tc>
                <a:extLst>
                  <a:ext uri="{0D108BD9-81ED-4DB2-BD59-A6C34878D82A}">
                    <a16:rowId xmlns:a16="http://schemas.microsoft.com/office/drawing/2014/main" val="1454997515"/>
                  </a:ext>
                </a:extLst>
              </a:tr>
              <a:tr h="445984">
                <a:tc>
                  <a:txBody>
                    <a:bodyPr/>
                    <a:lstStyle/>
                    <a:p>
                      <a:pPr algn="l"/>
                      <a:r>
                        <a:rPr lang="en-US" sz="2000">
                          <a:latin typeface="Roboto" panose="02000000000000000000" pitchFamily="2" charset="0"/>
                          <a:ea typeface="Roboto" panose="02000000000000000000" pitchFamily="2" charset="0"/>
                        </a:rPr>
                        <a:t>$17.48m</a:t>
                      </a:r>
                    </a:p>
                  </a:txBody>
                  <a:tcPr anchor="ctr"/>
                </a:tc>
                <a:tc>
                  <a:txBody>
                    <a:bodyPr/>
                    <a:lstStyle/>
                    <a:p>
                      <a:pPr algn="l"/>
                      <a:r>
                        <a:rPr lang="en-US" sz="2000" b="1">
                          <a:latin typeface="Roboto" panose="02000000000000000000" pitchFamily="2" charset="0"/>
                          <a:ea typeface="Roboto" panose="02000000000000000000" pitchFamily="2" charset="0"/>
                        </a:rPr>
                        <a:t>30,978 </a:t>
                      </a:r>
                      <a:r>
                        <a:rPr lang="en-US" sz="2000">
                          <a:latin typeface="Roboto" panose="02000000000000000000" pitchFamily="2" charset="0"/>
                          <a:ea typeface="Roboto" panose="02000000000000000000" pitchFamily="2" charset="0"/>
                        </a:rPr>
                        <a:t>workers</a:t>
                      </a:r>
                    </a:p>
                  </a:txBody>
                  <a:tcPr anchor="ctr"/>
                </a:tc>
                <a:extLst>
                  <a:ext uri="{0D108BD9-81ED-4DB2-BD59-A6C34878D82A}">
                    <a16:rowId xmlns:a16="http://schemas.microsoft.com/office/drawing/2014/main" val="1965926453"/>
                  </a:ext>
                </a:extLst>
              </a:tr>
            </a:tbl>
          </a:graphicData>
        </a:graphic>
      </p:graphicFrame>
      <p:graphicFrame>
        <p:nvGraphicFramePr>
          <p:cNvPr id="21" name="Table 20">
            <a:extLst>
              <a:ext uri="{FF2B5EF4-FFF2-40B4-BE49-F238E27FC236}">
                <a16:creationId xmlns:a16="http://schemas.microsoft.com/office/drawing/2014/main" id="{9C64C1D2-8C0A-C04B-9B86-725007A39632}"/>
              </a:ext>
            </a:extLst>
          </p:cNvPr>
          <p:cNvGraphicFramePr>
            <a:graphicFrameLocks noGrp="1"/>
          </p:cNvGraphicFramePr>
          <p:nvPr>
            <p:extLst>
              <p:ext uri="{D42A27DB-BD31-4B8C-83A1-F6EECF244321}">
                <p14:modId xmlns:p14="http://schemas.microsoft.com/office/powerpoint/2010/main" val="3278525215"/>
              </p:ext>
            </p:extLst>
          </p:nvPr>
        </p:nvGraphicFramePr>
        <p:xfrm>
          <a:off x="832606" y="4824238"/>
          <a:ext cx="10526789" cy="1685880"/>
        </p:xfrm>
        <a:graphic>
          <a:graphicData uri="http://schemas.openxmlformats.org/drawingml/2006/table">
            <a:tbl>
              <a:tblPr bandRow="1">
                <a:tableStyleId>{00A15C55-8517-42AA-B614-E9B94910E393}</a:tableStyleId>
              </a:tblPr>
              <a:tblGrid>
                <a:gridCol w="5869946">
                  <a:extLst>
                    <a:ext uri="{9D8B030D-6E8A-4147-A177-3AD203B41FA5}">
                      <a16:colId xmlns:a16="http://schemas.microsoft.com/office/drawing/2014/main" val="1665856541"/>
                    </a:ext>
                  </a:extLst>
                </a:gridCol>
                <a:gridCol w="4656843">
                  <a:extLst>
                    <a:ext uri="{9D8B030D-6E8A-4147-A177-3AD203B41FA5}">
                      <a16:colId xmlns:a16="http://schemas.microsoft.com/office/drawing/2014/main" val="443507611"/>
                    </a:ext>
                  </a:extLst>
                </a:gridCol>
              </a:tblGrid>
              <a:tr h="419860">
                <a:tc gridSpan="2">
                  <a:txBody>
                    <a:bodyPr/>
                    <a:lstStyle/>
                    <a:p>
                      <a:r>
                        <a:rPr lang="en-US" sz="2400" b="1" i="0">
                          <a:solidFill>
                            <a:schemeClr val="bg1"/>
                          </a:solidFill>
                          <a:latin typeface="Raleway Black" panose="020B0003030101060003" pitchFamily="34" charset="0"/>
                          <a:ea typeface="Roboto" panose="02000000000000000000" pitchFamily="2" charset="0"/>
                        </a:rPr>
                        <a:t>STAFFING RESPONSE</a:t>
                      </a:r>
                    </a:p>
                  </a:txBody>
                  <a:tcPr anchor="ctr">
                    <a:solidFill>
                      <a:schemeClr val="accent4"/>
                    </a:solidFill>
                  </a:tcPr>
                </a:tc>
                <a:tc hMerge="1">
                  <a:txBody>
                    <a:bodyPr/>
                    <a:lstStyle/>
                    <a:p>
                      <a:pPr algn="ctr"/>
                      <a:endParaRPr lang="en-US" sz="1200">
                        <a:solidFill>
                          <a:schemeClr val="bg1"/>
                        </a:solidFill>
                        <a:latin typeface="Roboto" panose="02000000000000000000" pitchFamily="2" charset="0"/>
                        <a:ea typeface="Roboto" panose="02000000000000000000" pitchFamily="2" charset="0"/>
                      </a:endParaRPr>
                    </a:p>
                  </a:txBody>
                  <a:tcPr anchor="ctr">
                    <a:solidFill>
                      <a:schemeClr val="accent4"/>
                    </a:solidFill>
                  </a:tcPr>
                </a:tc>
                <a:extLst>
                  <a:ext uri="{0D108BD9-81ED-4DB2-BD59-A6C34878D82A}">
                    <a16:rowId xmlns:a16="http://schemas.microsoft.com/office/drawing/2014/main" val="1454997515"/>
                  </a:ext>
                </a:extLst>
              </a:tr>
              <a:tr h="409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latin typeface="Roboto" panose="02000000000000000000" pitchFamily="2" charset="0"/>
                          <a:ea typeface="Roboto" panose="02000000000000000000" pitchFamily="2" charset="0"/>
                        </a:rPr>
                        <a:t>Citywide Response</a:t>
                      </a:r>
                      <a:endParaRPr lang="en-US" sz="1800">
                        <a:latin typeface="Roboto" panose="02000000000000000000" pitchFamily="2" charset="0"/>
                        <a:ea typeface="Roboto" panose="02000000000000000000" pitchFamily="2" charset="0"/>
                      </a:endParaRPr>
                    </a:p>
                  </a:txBody>
                  <a:tcPr anchor="ctr"/>
                </a:tc>
                <a:tc>
                  <a:txBody>
                    <a:bodyPr/>
                    <a:lstStyle/>
                    <a:p>
                      <a:pPr algn="l"/>
                      <a:r>
                        <a:rPr lang="en-US" sz="1800" b="1">
                          <a:latin typeface="Roboto" panose="02000000000000000000" pitchFamily="2" charset="0"/>
                          <a:ea typeface="Roboto" panose="02000000000000000000" pitchFamily="2" charset="0"/>
                        </a:rPr>
                        <a:t>25</a:t>
                      </a:r>
                      <a:r>
                        <a:rPr lang="en-US" sz="1800">
                          <a:latin typeface="Roboto" panose="02000000000000000000" pitchFamily="2" charset="0"/>
                          <a:ea typeface="Roboto" panose="02000000000000000000" pitchFamily="2" charset="0"/>
                        </a:rPr>
                        <a:t> employees (20% of staff)</a:t>
                      </a:r>
                      <a:r>
                        <a:rPr lang="en-US" sz="1800" b="0">
                          <a:latin typeface="Roboto" panose="02000000000000000000" pitchFamily="2" charset="0"/>
                          <a:ea typeface="Roboto" panose="02000000000000000000" pitchFamily="2" charset="0"/>
                        </a:rPr>
                        <a:t> </a:t>
                      </a:r>
                    </a:p>
                  </a:txBody>
                  <a:tcPr anchor="ctr"/>
                </a:tc>
                <a:extLst>
                  <a:ext uri="{0D108BD9-81ED-4DB2-BD59-A6C34878D82A}">
                    <a16:rowId xmlns:a16="http://schemas.microsoft.com/office/drawing/2014/main" val="1965926453"/>
                  </a:ext>
                </a:extLst>
              </a:tr>
              <a:tr h="409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latin typeface="Roboto" panose="02000000000000000000" pitchFamily="2" charset="0"/>
                          <a:ea typeface="Roboto" panose="02000000000000000000" pitchFamily="2" charset="0"/>
                        </a:rPr>
                        <a:t>Department Response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Roboto" panose="02000000000000000000" pitchFamily="2" charset="0"/>
                          <a:ea typeface="Roboto" panose="02000000000000000000" pitchFamily="2" charset="0"/>
                        </a:rPr>
                        <a:t>40 </a:t>
                      </a:r>
                      <a:r>
                        <a:rPr lang="en-US" sz="1800">
                          <a:latin typeface="Roboto" panose="02000000000000000000" pitchFamily="2" charset="0"/>
                          <a:ea typeface="Roboto" panose="02000000000000000000" pitchFamily="2" charset="0"/>
                        </a:rPr>
                        <a:t>employees (31% of staff)</a:t>
                      </a:r>
                      <a:endParaRPr lang="en-US" sz="1800" b="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1749469871"/>
                  </a:ext>
                </a:extLst>
              </a:tr>
              <a:tr h="409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latin typeface="Roboto" panose="02000000000000000000" pitchFamily="2" charset="0"/>
                        <a:ea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Roboto" panose="02000000000000000000" pitchFamily="2" charset="0"/>
                          <a:ea typeface="Roboto" panose="02000000000000000000" pitchFamily="2" charset="0"/>
                        </a:rPr>
                        <a:t>27,976</a:t>
                      </a:r>
                      <a:r>
                        <a:rPr lang="en-US" sz="1800">
                          <a:latin typeface="Roboto" panose="02000000000000000000" pitchFamily="2" charset="0"/>
                          <a:ea typeface="Roboto" panose="02000000000000000000" pitchFamily="2" charset="0"/>
                        </a:rPr>
                        <a:t> emergency hours logged</a:t>
                      </a:r>
                    </a:p>
                  </a:txBody>
                  <a:tcPr anchor="ctr"/>
                </a:tc>
                <a:extLst>
                  <a:ext uri="{0D108BD9-81ED-4DB2-BD59-A6C34878D82A}">
                    <a16:rowId xmlns:a16="http://schemas.microsoft.com/office/drawing/2014/main" val="3104163152"/>
                  </a:ext>
                </a:extLst>
              </a:tr>
            </a:tbl>
          </a:graphicData>
        </a:graphic>
      </p:graphicFrame>
      <p:cxnSp>
        <p:nvCxnSpPr>
          <p:cNvPr id="23" name="Straight Connector 22">
            <a:extLst>
              <a:ext uri="{FF2B5EF4-FFF2-40B4-BE49-F238E27FC236}">
                <a16:creationId xmlns:a16="http://schemas.microsoft.com/office/drawing/2014/main" id="{CF012205-C03B-2141-82CA-5960EF90C0FB}"/>
              </a:ext>
            </a:extLst>
          </p:cNvPr>
          <p:cNvCxnSpPr/>
          <p:nvPr/>
        </p:nvCxnSpPr>
        <p:spPr>
          <a:xfrm>
            <a:off x="11513201" y="0"/>
            <a:ext cx="0" cy="20635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210C5D5-EDC4-CF4C-A66D-2B69407ABD5B}"/>
              </a:ext>
            </a:extLst>
          </p:cNvPr>
          <p:cNvSpPr txBox="1"/>
          <p:nvPr/>
        </p:nvSpPr>
        <p:spPr>
          <a:xfrm>
            <a:off x="11514786" y="88811"/>
            <a:ext cx="679279" cy="369332"/>
          </a:xfrm>
          <a:prstGeom prst="rect">
            <a:avLst/>
          </a:prstGeom>
          <a:noFill/>
        </p:spPr>
        <p:txBody>
          <a:bodyPr wrap="square" rtlCol="0">
            <a:spAutoFit/>
          </a:bodyPr>
          <a:lstStyle/>
          <a:p>
            <a:pPr algn="ctr"/>
            <a:r>
              <a:rPr lang="en-US" b="1">
                <a:latin typeface="Roboto Black" panose="02000000000000000000" pitchFamily="2" charset="0"/>
                <a:ea typeface="Roboto Black" panose="02000000000000000000" pitchFamily="2" charset="0"/>
              </a:rPr>
              <a:t>2</a:t>
            </a:r>
          </a:p>
        </p:txBody>
      </p:sp>
    </p:spTree>
    <p:extLst>
      <p:ext uri="{BB962C8B-B14F-4D97-AF65-F5344CB8AC3E}">
        <p14:creationId xmlns:p14="http://schemas.microsoft.com/office/powerpoint/2010/main" val="340225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086" y="1593390"/>
            <a:ext cx="2790450" cy="5264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1053461-488F-4658-BFED-BA248C98EB0A}"/>
              </a:ext>
            </a:extLst>
          </p:cNvPr>
          <p:cNvSpPr txBox="1"/>
          <p:nvPr/>
        </p:nvSpPr>
        <p:spPr>
          <a:xfrm>
            <a:off x="3353009" y="546559"/>
            <a:ext cx="5485979" cy="584775"/>
          </a:xfrm>
          <a:prstGeom prst="rect">
            <a:avLst/>
          </a:prstGeom>
          <a:noFill/>
        </p:spPr>
        <p:txBody>
          <a:bodyPr wrap="square" rtlCol="0">
            <a:spAutoFit/>
          </a:bodyPr>
          <a:lstStyle/>
          <a:p>
            <a:pPr algn="ctr"/>
            <a:r>
              <a:rPr lang="en-US" sz="3200" b="1" dirty="0">
                <a:latin typeface="Raleway Black" panose="020B0003030101060003" pitchFamily="34" charset="0"/>
                <a:cs typeface="Poppins" panose="00000500000000000000" pitchFamily="2" charset="0"/>
              </a:rPr>
              <a:t>BUDGET</a:t>
            </a:r>
            <a:r>
              <a:rPr lang="en-US" sz="3200" b="1" dirty="0">
                <a:solidFill>
                  <a:schemeClr val="tx2">
                    <a:lumMod val="50000"/>
                  </a:schemeClr>
                </a:solidFill>
                <a:latin typeface="Raleway Black" panose="020B0003030101060003" pitchFamily="34" charset="0"/>
                <a:cs typeface="Poppins" panose="00000500000000000000" pitchFamily="2" charset="0"/>
              </a:rPr>
              <a:t> </a:t>
            </a:r>
            <a:r>
              <a:rPr lang="en-US" sz="3200" b="1" dirty="0">
                <a:solidFill>
                  <a:schemeClr val="accent3"/>
                </a:solidFill>
                <a:latin typeface="Raleway Black" panose="020B0003030101060003" pitchFamily="34" charset="0"/>
                <a:cs typeface="Poppins" panose="00000500000000000000" pitchFamily="2" charset="0"/>
              </a:rPr>
              <a:t>OVERVIEW</a:t>
            </a:r>
            <a:endParaRPr lang="id-ID" sz="3200" b="1" dirty="0">
              <a:solidFill>
                <a:schemeClr val="accent3"/>
              </a:solidFill>
              <a:latin typeface="Raleway Black" panose="020B0003030101060003" pitchFamily="34" charset="0"/>
              <a:cs typeface="Poppins" panose="00000500000000000000" pitchFamily="2" charset="0"/>
            </a:endParaRPr>
          </a:p>
        </p:txBody>
      </p:sp>
      <p:sp>
        <p:nvSpPr>
          <p:cNvPr id="5" name="Rectangle 4">
            <a:extLst>
              <a:ext uri="{FF2B5EF4-FFF2-40B4-BE49-F238E27FC236}">
                <a16:creationId xmlns:a16="http://schemas.microsoft.com/office/drawing/2014/main" id="{12DC0F4B-0D80-4B1B-B3DF-9D693B0C3DBA}"/>
              </a:ext>
            </a:extLst>
          </p:cNvPr>
          <p:cNvSpPr/>
          <p:nvPr/>
        </p:nvSpPr>
        <p:spPr>
          <a:xfrm>
            <a:off x="3833242" y="1029870"/>
            <a:ext cx="4525515" cy="379591"/>
          </a:xfrm>
          <a:prstGeom prst="rect">
            <a:avLst/>
          </a:prstGeom>
        </p:spPr>
        <p:txBody>
          <a:bodyPr wrap="square" lIns="0" rIns="0">
            <a:spAutoFit/>
          </a:bodyPr>
          <a:lstStyle/>
          <a:p>
            <a:pPr algn="ctr">
              <a:lnSpc>
                <a:spcPct val="150000"/>
              </a:lnSpc>
            </a:pPr>
            <a:r>
              <a:rPr lang="id-ID" sz="1400" b="1" dirty="0">
                <a:solidFill>
                  <a:schemeClr val="tx1">
                    <a:lumMod val="65000"/>
                    <a:lumOff val="35000"/>
                  </a:schemeClr>
                </a:solidFill>
                <a:latin typeface="Roboto" panose="02000000000000000000" pitchFamily="2" charset="0"/>
                <a:ea typeface="Roboto" panose="02000000000000000000" pitchFamily="2" charset="0"/>
                <a:cs typeface="Open Sans" panose="020B0606030504020204" pitchFamily="34" charset="0"/>
              </a:rPr>
              <a:t>(MYR PHASE)</a:t>
            </a:r>
          </a:p>
        </p:txBody>
      </p:sp>
      <p:cxnSp>
        <p:nvCxnSpPr>
          <p:cNvPr id="19" name="Straight Connector 18"/>
          <p:cNvCxnSpPr/>
          <p:nvPr/>
        </p:nvCxnSpPr>
        <p:spPr>
          <a:xfrm>
            <a:off x="11513201" y="0"/>
            <a:ext cx="0" cy="20635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CC350E0-9106-4124-A3A0-EE11D033C376}"/>
              </a:ext>
            </a:extLst>
          </p:cNvPr>
          <p:cNvSpPr txBox="1"/>
          <p:nvPr/>
        </p:nvSpPr>
        <p:spPr>
          <a:xfrm>
            <a:off x="2999490" y="5682645"/>
            <a:ext cx="6725505" cy="276999"/>
          </a:xfrm>
          <a:prstGeom prst="rect">
            <a:avLst/>
          </a:prstGeom>
          <a:noFill/>
        </p:spPr>
        <p:txBody>
          <a:bodyPr wrap="square" rtlCol="0">
            <a:spAutoFit/>
          </a:bodyPr>
          <a:lstStyle/>
          <a:p>
            <a:r>
              <a:rPr lang="en-US" sz="1200" dirty="0">
                <a:solidFill>
                  <a:schemeClr val="tx1">
                    <a:lumMod val="75000"/>
                    <a:lumOff val="25000"/>
                  </a:schemeClr>
                </a:solidFill>
                <a:latin typeface="Roboto" panose="02000000000000000000" pitchFamily="2" charset="0"/>
                <a:ea typeface="Roboto" panose="02000000000000000000" pitchFamily="2" charset="0"/>
                <a:cs typeface="Calibri" charset="0"/>
              </a:rPr>
              <a:t>* Finance and Administration budget is reflected under overhead in each Division</a:t>
            </a:r>
          </a:p>
        </p:txBody>
      </p:sp>
      <p:grpSp>
        <p:nvGrpSpPr>
          <p:cNvPr id="27" name="Group 26"/>
          <p:cNvGrpSpPr/>
          <p:nvPr/>
        </p:nvGrpSpPr>
        <p:grpSpPr>
          <a:xfrm>
            <a:off x="219086" y="193964"/>
            <a:ext cx="426957" cy="79513"/>
            <a:chOff x="219086" y="193964"/>
            <a:chExt cx="426957" cy="79513"/>
          </a:xfrm>
        </p:grpSpPr>
        <p:cxnSp>
          <p:nvCxnSpPr>
            <p:cNvPr id="28" name="Straight Connector 27"/>
            <p:cNvCxnSpPr/>
            <p:nvPr/>
          </p:nvCxnSpPr>
          <p:spPr>
            <a:xfrm>
              <a:off x="219086" y="193964"/>
              <a:ext cx="426957"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9086" y="273477"/>
              <a:ext cx="307688"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id="{58971CA9-5002-C744-B384-49C3C301FD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2474" y="6181971"/>
            <a:ext cx="2263962" cy="429117"/>
          </a:xfrm>
          <a:prstGeom prst="rect">
            <a:avLst/>
          </a:prstGeom>
        </p:spPr>
      </p:pic>
      <p:graphicFrame>
        <p:nvGraphicFramePr>
          <p:cNvPr id="7" name="Table 6">
            <a:extLst>
              <a:ext uri="{FF2B5EF4-FFF2-40B4-BE49-F238E27FC236}">
                <a16:creationId xmlns:a16="http://schemas.microsoft.com/office/drawing/2014/main" id="{C6EB43CC-3BF0-084C-B104-4724DFE6DCAF}"/>
              </a:ext>
            </a:extLst>
          </p:cNvPr>
          <p:cNvGraphicFramePr>
            <a:graphicFrameLocks noGrp="1"/>
          </p:cNvGraphicFramePr>
          <p:nvPr>
            <p:extLst>
              <p:ext uri="{D42A27DB-BD31-4B8C-83A1-F6EECF244321}">
                <p14:modId xmlns:p14="http://schemas.microsoft.com/office/powerpoint/2010/main" val="1232930806"/>
              </p:ext>
            </p:extLst>
          </p:nvPr>
        </p:nvGraphicFramePr>
        <p:xfrm>
          <a:off x="401388" y="1767638"/>
          <a:ext cx="10863643" cy="3869832"/>
        </p:xfrm>
        <a:graphic>
          <a:graphicData uri="http://schemas.openxmlformats.org/drawingml/2006/table">
            <a:tbl>
              <a:tblPr firstRow="1" bandRow="1">
                <a:tableStyleId>{00A15C55-8517-42AA-B614-E9B94910E393}</a:tableStyleId>
              </a:tblPr>
              <a:tblGrid>
                <a:gridCol w="2256971">
                  <a:extLst>
                    <a:ext uri="{9D8B030D-6E8A-4147-A177-3AD203B41FA5}">
                      <a16:colId xmlns:a16="http://schemas.microsoft.com/office/drawing/2014/main" val="678054325"/>
                    </a:ext>
                  </a:extLst>
                </a:gridCol>
                <a:gridCol w="1527142">
                  <a:extLst>
                    <a:ext uri="{9D8B030D-6E8A-4147-A177-3AD203B41FA5}">
                      <a16:colId xmlns:a16="http://schemas.microsoft.com/office/drawing/2014/main" val="4290786557"/>
                    </a:ext>
                  </a:extLst>
                </a:gridCol>
                <a:gridCol w="1725105">
                  <a:extLst>
                    <a:ext uri="{9D8B030D-6E8A-4147-A177-3AD203B41FA5}">
                      <a16:colId xmlns:a16="http://schemas.microsoft.com/office/drawing/2014/main" val="740863999"/>
                    </a:ext>
                  </a:extLst>
                </a:gridCol>
                <a:gridCol w="1706252">
                  <a:extLst>
                    <a:ext uri="{9D8B030D-6E8A-4147-A177-3AD203B41FA5}">
                      <a16:colId xmlns:a16="http://schemas.microsoft.com/office/drawing/2014/main" val="1999603513"/>
                    </a:ext>
                  </a:extLst>
                </a:gridCol>
                <a:gridCol w="1828800">
                  <a:extLst>
                    <a:ext uri="{9D8B030D-6E8A-4147-A177-3AD203B41FA5}">
                      <a16:colId xmlns:a16="http://schemas.microsoft.com/office/drawing/2014/main" val="3178953579"/>
                    </a:ext>
                  </a:extLst>
                </a:gridCol>
                <a:gridCol w="1819373">
                  <a:extLst>
                    <a:ext uri="{9D8B030D-6E8A-4147-A177-3AD203B41FA5}">
                      <a16:colId xmlns:a16="http://schemas.microsoft.com/office/drawing/2014/main" val="800119404"/>
                    </a:ext>
                  </a:extLst>
                </a:gridCol>
              </a:tblGrid>
              <a:tr h="617116">
                <a:tc>
                  <a:txBody>
                    <a:bodyPr/>
                    <a:lstStyle/>
                    <a:p>
                      <a:pPr algn="ctr" fontAlgn="b"/>
                      <a:r>
                        <a:rPr lang="en-US" sz="1400" u="none" strike="noStrike" dirty="0">
                          <a:effectLst/>
                          <a:latin typeface="Roboto" panose="02000000000000000000" pitchFamily="2" charset="0"/>
                          <a:ea typeface="Roboto" panose="02000000000000000000" pitchFamily="2" charset="0"/>
                        </a:rPr>
                        <a:t>Division</a:t>
                      </a:r>
                      <a:endParaRPr lang="en-US" sz="1400" b="1" i="0" u="none" strike="noStrike" dirty="0">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FY 2019-2020</a:t>
                      </a:r>
                      <a:endParaRPr lang="en-US" sz="1400" b="1"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FY 2020-2021</a:t>
                      </a:r>
                      <a:endParaRPr lang="en-US" sz="1400" b="1"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200" b="0" i="0" u="none" strike="noStrike">
                          <a:effectLst/>
                          <a:latin typeface="Roboto Light" panose="02000000000000000000" pitchFamily="2" charset="0"/>
                          <a:ea typeface="Roboto Light" panose="02000000000000000000" pitchFamily="2" charset="0"/>
                        </a:rPr>
                        <a:t>change from</a:t>
                      </a:r>
                    </a:p>
                    <a:p>
                      <a:pPr algn="ctr" fontAlgn="b"/>
                      <a:r>
                        <a:rPr lang="en-US" sz="1400" u="none" strike="noStrike">
                          <a:effectLst/>
                          <a:latin typeface="Roboto" panose="02000000000000000000" pitchFamily="2" charset="0"/>
                          <a:ea typeface="Roboto" panose="02000000000000000000" pitchFamily="2" charset="0"/>
                        </a:rPr>
                        <a:t>2019-2020</a:t>
                      </a:r>
                      <a:endParaRPr lang="en-US" sz="1400" b="1"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FY 2021-2022</a:t>
                      </a:r>
                      <a:endParaRPr lang="en-US" sz="1400" b="1"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200" b="0" i="0" u="none" strike="noStrike">
                          <a:effectLst/>
                          <a:latin typeface="Roboto Light" panose="02000000000000000000" pitchFamily="2" charset="0"/>
                          <a:ea typeface="Roboto Light" panose="02000000000000000000" pitchFamily="2" charset="0"/>
                        </a:rPr>
                        <a:t>change from</a:t>
                      </a:r>
                      <a:br>
                        <a:rPr lang="en-US" sz="1200" b="0" i="0" u="none" strike="noStrike">
                          <a:effectLst/>
                          <a:latin typeface="Roboto Light" panose="02000000000000000000" pitchFamily="2" charset="0"/>
                          <a:ea typeface="Roboto Light" panose="02000000000000000000" pitchFamily="2" charset="0"/>
                        </a:rPr>
                      </a:br>
                      <a:r>
                        <a:rPr lang="en-US" sz="1400" u="none" strike="noStrike">
                          <a:effectLst/>
                          <a:latin typeface="Roboto" panose="02000000000000000000" pitchFamily="2" charset="0"/>
                          <a:ea typeface="Roboto" panose="02000000000000000000" pitchFamily="2" charset="0"/>
                        </a:rPr>
                        <a:t>2019-2020</a:t>
                      </a:r>
                      <a:endParaRPr lang="en-US" sz="1400" b="1" i="0" u="none" strike="noStrike">
                        <a:solidFill>
                          <a:srgbClr val="000000"/>
                        </a:solidFill>
                        <a:effectLst/>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1851302351"/>
                  </a:ext>
                </a:extLst>
              </a:tr>
              <a:tr h="578546">
                <a:tc>
                  <a:txBody>
                    <a:bodyPr/>
                    <a:lstStyle/>
                    <a:p>
                      <a:pPr algn="l" fontAlgn="b"/>
                      <a:r>
                        <a:rPr lang="en-US" sz="1400" b="0" u="none" strike="noStrike" dirty="0">
                          <a:effectLst/>
                          <a:latin typeface="Roboto" panose="02000000000000000000" pitchFamily="2" charset="0"/>
                          <a:ea typeface="Roboto" panose="02000000000000000000" pitchFamily="2" charset="0"/>
                        </a:rPr>
                        <a:t>Economic Development</a:t>
                      </a:r>
                      <a:endParaRPr lang="en-US" sz="1400" b="0" i="0" u="none" strike="noStrike" dirty="0">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dirty="0">
                          <a:effectLst/>
                          <a:latin typeface="Roboto" panose="02000000000000000000" pitchFamily="2" charset="0"/>
                          <a:ea typeface="Roboto" panose="02000000000000000000" pitchFamily="2" charset="0"/>
                        </a:rPr>
                        <a:t>35,218,113 </a:t>
                      </a:r>
                      <a:endParaRPr lang="en-US" sz="1400" b="0" i="0" u="none" strike="noStrike" dirty="0">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dirty="0">
                          <a:effectLst/>
                          <a:latin typeface="Roboto" panose="02000000000000000000" pitchFamily="2" charset="0"/>
                          <a:ea typeface="Roboto" panose="02000000000000000000" pitchFamily="2" charset="0"/>
                        </a:rPr>
                        <a:t>22,005,818 </a:t>
                      </a:r>
                      <a:endParaRPr lang="en-US" sz="1400" b="0" i="0" u="none" strike="noStrike" dirty="0">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 (13,212,295)</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20,456,773 </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(1,549,045)</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2413716685"/>
                  </a:ext>
                </a:extLst>
              </a:tr>
              <a:tr h="469266">
                <a:tc>
                  <a:txBody>
                    <a:bodyPr/>
                    <a:lstStyle/>
                    <a:p>
                      <a:pPr algn="l" fontAlgn="b"/>
                      <a:r>
                        <a:rPr lang="en-US" sz="1400" b="0" u="none" strike="noStrike">
                          <a:effectLst/>
                          <a:latin typeface="Roboto" panose="02000000000000000000" pitchFamily="2" charset="0"/>
                          <a:ea typeface="Roboto" panose="02000000000000000000" pitchFamily="2" charset="0"/>
                        </a:rPr>
                        <a:t>Film SF</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dirty="0">
                          <a:effectLst/>
                          <a:latin typeface="Roboto" panose="02000000000000000000" pitchFamily="2" charset="0"/>
                          <a:ea typeface="Roboto" panose="02000000000000000000" pitchFamily="2" charset="0"/>
                        </a:rPr>
                        <a:t>1,452,390 </a:t>
                      </a:r>
                      <a:endParaRPr lang="en-US" sz="1400" b="0" i="0" u="none" strike="noStrike" dirty="0">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dirty="0">
                          <a:effectLst/>
                          <a:latin typeface="Roboto" panose="02000000000000000000" pitchFamily="2" charset="0"/>
                          <a:ea typeface="Roboto" panose="02000000000000000000" pitchFamily="2" charset="0"/>
                        </a:rPr>
                        <a:t>1,452,390 </a:t>
                      </a:r>
                      <a:endParaRPr lang="en-US" sz="1400" b="0" i="0" u="none" strike="noStrike" dirty="0">
                        <a:solidFill>
                          <a:srgbClr val="000000"/>
                        </a:solidFill>
                        <a:effectLst/>
                        <a:latin typeface="Roboto" panose="02000000000000000000" pitchFamily="2" charset="0"/>
                        <a:ea typeface="Roboto" panose="02000000000000000000" pitchFamily="2" charset="0"/>
                      </a:endParaRPr>
                    </a:p>
                  </a:txBody>
                  <a:tcPr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Roboto" panose="02000000000000000000" pitchFamily="2" charset="0"/>
                          <a:ea typeface="Roboto" panose="02000000000000000000" pitchFamily="2" charset="0"/>
                        </a:rPr>
                        <a:t>—</a:t>
                      </a: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1,452,390 </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b="0" i="0" u="none" strike="noStrike">
                          <a:solidFill>
                            <a:srgbClr val="000000"/>
                          </a:solidFill>
                          <a:effectLst/>
                          <a:latin typeface="Roboto" panose="02000000000000000000" pitchFamily="2" charset="0"/>
                          <a:ea typeface="Roboto" panose="02000000000000000000" pitchFamily="2" charset="0"/>
                        </a:rPr>
                        <a:t>—</a:t>
                      </a:r>
                    </a:p>
                  </a:txBody>
                  <a:tcPr anchor="ctr"/>
                </a:tc>
                <a:extLst>
                  <a:ext uri="{0D108BD9-81ED-4DB2-BD59-A6C34878D82A}">
                    <a16:rowId xmlns:a16="http://schemas.microsoft.com/office/drawing/2014/main" val="2134412364"/>
                  </a:ext>
                </a:extLst>
              </a:tr>
              <a:tr h="578546">
                <a:tc>
                  <a:txBody>
                    <a:bodyPr/>
                    <a:lstStyle/>
                    <a:p>
                      <a:pPr algn="l" fontAlgn="b"/>
                      <a:r>
                        <a:rPr lang="en-US" sz="1400" b="0" u="none" strike="noStrike">
                          <a:effectLst/>
                          <a:latin typeface="Roboto" panose="02000000000000000000" pitchFamily="2" charset="0"/>
                          <a:ea typeface="Roboto" panose="02000000000000000000" pitchFamily="2" charset="0"/>
                        </a:rPr>
                        <a:t>Office of Small Business</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3,129,487 </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dirty="0">
                          <a:effectLst/>
                          <a:latin typeface="Roboto" panose="02000000000000000000" pitchFamily="2" charset="0"/>
                          <a:ea typeface="Roboto" panose="02000000000000000000" pitchFamily="2" charset="0"/>
                        </a:rPr>
                        <a:t>2,770,352 </a:t>
                      </a:r>
                      <a:endParaRPr lang="en-US" sz="1400" b="0" i="0" u="none" strike="noStrike" dirty="0">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dirty="0">
                          <a:effectLst/>
                          <a:latin typeface="Roboto" panose="02000000000000000000" pitchFamily="2" charset="0"/>
                          <a:ea typeface="Roboto" panose="02000000000000000000" pitchFamily="2" charset="0"/>
                        </a:rPr>
                        <a:t>(359,135)</a:t>
                      </a:r>
                      <a:endParaRPr lang="en-US" sz="1400" b="0" i="0" u="none" strike="noStrike" dirty="0">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2,743,870 </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(26,482)</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1676491514"/>
                  </a:ext>
                </a:extLst>
              </a:tr>
              <a:tr h="578546">
                <a:tc>
                  <a:txBody>
                    <a:bodyPr/>
                    <a:lstStyle/>
                    <a:p>
                      <a:pPr algn="l" fontAlgn="b"/>
                      <a:r>
                        <a:rPr lang="en-US" sz="1400" b="0" u="none" strike="noStrike">
                          <a:effectLst/>
                          <a:latin typeface="Roboto" panose="02000000000000000000" pitchFamily="2" charset="0"/>
                          <a:ea typeface="Roboto" panose="02000000000000000000" pitchFamily="2" charset="0"/>
                        </a:rPr>
                        <a:t>Real Estate Development</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16,761,248 </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17,363,716 </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602,468</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dirty="0">
                          <a:effectLst/>
                          <a:latin typeface="Roboto" panose="02000000000000000000" pitchFamily="2" charset="0"/>
                          <a:ea typeface="Roboto" panose="02000000000000000000" pitchFamily="2" charset="0"/>
                        </a:rPr>
                        <a:t>17,361,392 </a:t>
                      </a:r>
                      <a:endParaRPr lang="en-US" sz="1400" b="0" i="0" u="none" strike="noStrike" dirty="0">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(2,324)</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1154482984"/>
                  </a:ext>
                </a:extLst>
              </a:tr>
              <a:tr h="578546">
                <a:tc>
                  <a:txBody>
                    <a:bodyPr/>
                    <a:lstStyle/>
                    <a:p>
                      <a:pPr algn="l" fontAlgn="b"/>
                      <a:r>
                        <a:rPr lang="en-US" sz="1400" b="0" u="none" strike="noStrike">
                          <a:effectLst/>
                          <a:latin typeface="Roboto" panose="02000000000000000000" pitchFamily="2" charset="0"/>
                          <a:ea typeface="Roboto" panose="02000000000000000000" pitchFamily="2" charset="0"/>
                        </a:rPr>
                        <a:t>Workforce Development</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30,313,293 </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48,283,665 </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a:effectLst/>
                          <a:latin typeface="Roboto" panose="02000000000000000000" pitchFamily="2" charset="0"/>
                          <a:ea typeface="Roboto" panose="02000000000000000000" pitchFamily="2" charset="0"/>
                        </a:rPr>
                        <a:t>17,970,372</a:t>
                      </a:r>
                      <a:endParaRPr lang="en-US" sz="1400" b="0"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dirty="0">
                          <a:effectLst/>
                          <a:latin typeface="Roboto" panose="02000000000000000000" pitchFamily="2" charset="0"/>
                          <a:ea typeface="Roboto" panose="02000000000000000000" pitchFamily="2" charset="0"/>
                        </a:rPr>
                        <a:t>48,985,617 </a:t>
                      </a:r>
                      <a:endParaRPr lang="en-US" sz="1400" b="0" i="0" u="none" strike="noStrike" dirty="0">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400" u="none" strike="noStrike" dirty="0">
                          <a:effectLst/>
                          <a:latin typeface="Roboto" panose="02000000000000000000" pitchFamily="2" charset="0"/>
                          <a:ea typeface="Roboto" panose="02000000000000000000" pitchFamily="2" charset="0"/>
                        </a:rPr>
                        <a:t> 701,952 </a:t>
                      </a:r>
                      <a:endParaRPr lang="en-US" sz="1400" b="0" i="0" u="none" strike="noStrike" dirty="0">
                        <a:solidFill>
                          <a:srgbClr val="000000"/>
                        </a:solidFill>
                        <a:effectLst/>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4046756301"/>
                  </a:ext>
                </a:extLst>
              </a:tr>
              <a:tr h="469266">
                <a:tc>
                  <a:txBody>
                    <a:bodyPr/>
                    <a:lstStyle/>
                    <a:p>
                      <a:pPr algn="r" fontAlgn="b"/>
                      <a:r>
                        <a:rPr lang="en-US" sz="1800" b="1" u="none" strike="noStrike">
                          <a:effectLst/>
                          <a:latin typeface="Roboto" panose="02000000000000000000" pitchFamily="2" charset="0"/>
                          <a:ea typeface="Roboto" panose="02000000000000000000" pitchFamily="2" charset="0"/>
                        </a:rPr>
                        <a:t>Total</a:t>
                      </a:r>
                      <a:endParaRPr lang="en-US" sz="1800" b="1"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600" b="1" u="none" strike="noStrike">
                          <a:effectLst/>
                          <a:latin typeface="Roboto" panose="02000000000000000000" pitchFamily="2" charset="0"/>
                          <a:ea typeface="Roboto" panose="02000000000000000000" pitchFamily="2" charset="0"/>
                        </a:rPr>
                        <a:t>86,874,531 </a:t>
                      </a:r>
                      <a:endParaRPr lang="en-US" sz="1600" b="1"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600" b="1" u="none" strike="noStrike">
                          <a:effectLst/>
                          <a:latin typeface="Roboto" panose="02000000000000000000" pitchFamily="2" charset="0"/>
                          <a:ea typeface="Roboto" panose="02000000000000000000" pitchFamily="2" charset="0"/>
                        </a:rPr>
                        <a:t>91,875,941 </a:t>
                      </a:r>
                      <a:endParaRPr lang="en-US" sz="1600" b="1"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600" b="1" u="none" strike="noStrike">
                          <a:effectLst/>
                          <a:latin typeface="Roboto" panose="02000000000000000000" pitchFamily="2" charset="0"/>
                          <a:ea typeface="Roboto" panose="02000000000000000000" pitchFamily="2" charset="0"/>
                        </a:rPr>
                        <a:t>5,001,410</a:t>
                      </a:r>
                      <a:endParaRPr lang="en-US" sz="1600" b="1"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600" b="1" u="none" strike="noStrike">
                          <a:effectLst/>
                          <a:latin typeface="Roboto" panose="02000000000000000000" pitchFamily="2" charset="0"/>
                          <a:ea typeface="Roboto" panose="02000000000000000000" pitchFamily="2" charset="0"/>
                        </a:rPr>
                        <a:t>91,000,042 </a:t>
                      </a:r>
                      <a:endParaRPr lang="en-US" sz="1600" b="1" i="0" u="none" strike="noStrike">
                        <a:solidFill>
                          <a:srgbClr val="000000"/>
                        </a:solidFill>
                        <a:effectLst/>
                        <a:latin typeface="Roboto" panose="02000000000000000000" pitchFamily="2" charset="0"/>
                        <a:ea typeface="Roboto" panose="02000000000000000000" pitchFamily="2" charset="0"/>
                      </a:endParaRPr>
                    </a:p>
                  </a:txBody>
                  <a:tcPr anchor="ctr"/>
                </a:tc>
                <a:tc>
                  <a:txBody>
                    <a:bodyPr/>
                    <a:lstStyle/>
                    <a:p>
                      <a:pPr algn="ctr" fontAlgn="b"/>
                      <a:r>
                        <a:rPr lang="en-US" sz="1600" b="1" u="none" strike="noStrike" dirty="0">
                          <a:effectLst/>
                          <a:latin typeface="Roboto" panose="02000000000000000000" pitchFamily="2" charset="0"/>
                          <a:ea typeface="Roboto" panose="02000000000000000000" pitchFamily="2" charset="0"/>
                        </a:rPr>
                        <a:t>(875,899)</a:t>
                      </a:r>
                      <a:endParaRPr lang="en-US" sz="1600" b="1" i="0" u="none" strike="noStrike" dirty="0">
                        <a:solidFill>
                          <a:srgbClr val="000000"/>
                        </a:solidFill>
                        <a:effectLst/>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1890005663"/>
                  </a:ext>
                </a:extLst>
              </a:tr>
            </a:tbl>
          </a:graphicData>
        </a:graphic>
      </p:graphicFrame>
      <p:sp>
        <p:nvSpPr>
          <p:cNvPr id="3" name="TextBox 2">
            <a:extLst>
              <a:ext uri="{FF2B5EF4-FFF2-40B4-BE49-F238E27FC236}">
                <a16:creationId xmlns:a16="http://schemas.microsoft.com/office/drawing/2014/main" id="{B6762F37-D95C-6E4D-A2CC-2546AB29ADA5}"/>
              </a:ext>
            </a:extLst>
          </p:cNvPr>
          <p:cNvSpPr txBox="1"/>
          <p:nvPr/>
        </p:nvSpPr>
        <p:spPr>
          <a:xfrm>
            <a:off x="219086" y="1219218"/>
            <a:ext cx="2790450" cy="369332"/>
          </a:xfrm>
          <a:prstGeom prst="rect">
            <a:avLst/>
          </a:prstGeom>
          <a:noFill/>
        </p:spPr>
        <p:txBody>
          <a:bodyPr wrap="square" rtlCol="0">
            <a:spAutoFit/>
          </a:bodyPr>
          <a:lstStyle/>
          <a:p>
            <a:r>
              <a:rPr lang="en-US" b="1">
                <a:latin typeface="Roboto" panose="02000000000000000000" pitchFamily="2" charset="0"/>
                <a:ea typeface="Roboto" panose="02000000000000000000" pitchFamily="2" charset="0"/>
              </a:rPr>
              <a:t>BUDGET</a:t>
            </a:r>
          </a:p>
        </p:txBody>
      </p:sp>
      <p:sp>
        <p:nvSpPr>
          <p:cNvPr id="14" name="TextBox 13">
            <a:extLst>
              <a:ext uri="{FF2B5EF4-FFF2-40B4-BE49-F238E27FC236}">
                <a16:creationId xmlns:a16="http://schemas.microsoft.com/office/drawing/2014/main" id="{41771E2E-5464-8248-BB85-6C0AABE76879}"/>
              </a:ext>
            </a:extLst>
          </p:cNvPr>
          <p:cNvSpPr txBox="1"/>
          <p:nvPr/>
        </p:nvSpPr>
        <p:spPr>
          <a:xfrm>
            <a:off x="11514786" y="88811"/>
            <a:ext cx="679279" cy="369332"/>
          </a:xfrm>
          <a:prstGeom prst="rect">
            <a:avLst/>
          </a:prstGeom>
          <a:noFill/>
        </p:spPr>
        <p:txBody>
          <a:bodyPr wrap="square" rtlCol="0">
            <a:spAutoFit/>
          </a:bodyPr>
          <a:lstStyle/>
          <a:p>
            <a:pPr algn="ctr"/>
            <a:r>
              <a:rPr lang="en-US" b="1">
                <a:latin typeface="Roboto Black" panose="02000000000000000000" pitchFamily="2" charset="0"/>
                <a:ea typeface="Roboto Black" panose="02000000000000000000" pitchFamily="2" charset="0"/>
              </a:rPr>
              <a:t>3</a:t>
            </a:r>
          </a:p>
        </p:txBody>
      </p:sp>
    </p:spTree>
    <p:extLst>
      <p:ext uri="{BB962C8B-B14F-4D97-AF65-F5344CB8AC3E}">
        <p14:creationId xmlns:p14="http://schemas.microsoft.com/office/powerpoint/2010/main" val="149101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63C25CB-E98A-6441-AEB1-7A62C1E05C13}"/>
              </a:ext>
            </a:extLst>
          </p:cNvPr>
          <p:cNvSpPr/>
          <p:nvPr/>
        </p:nvSpPr>
        <p:spPr>
          <a:xfrm>
            <a:off x="221541" y="1592713"/>
            <a:ext cx="4597919" cy="28306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553756" y="1361314"/>
            <a:ext cx="5467912" cy="294311"/>
          </a:xfrm>
          <a:prstGeom prst="rect">
            <a:avLst/>
          </a:prstGeom>
          <a:noFill/>
        </p:spPr>
        <p:txBody>
          <a:bodyPr wrap="square" lIns="0" rtlCol="0" anchor="ctr">
            <a:spAutoFit/>
          </a:bodyPr>
          <a:lstStyle/>
          <a:p>
            <a:pPr>
              <a:lnSpc>
                <a:spcPts val="1500"/>
              </a:lnSpc>
            </a:pPr>
            <a:r>
              <a:rPr lang="en-US" b="1" spc="300" dirty="0">
                <a:latin typeface="Roboto" panose="02000000000000000000" pitchFamily="2" charset="0"/>
                <a:ea typeface="Roboto" panose="02000000000000000000" pitchFamily="2" charset="0"/>
              </a:rPr>
              <a:t>Criteria &amp; Goals</a:t>
            </a:r>
          </a:p>
        </p:txBody>
      </p:sp>
      <p:sp>
        <p:nvSpPr>
          <p:cNvPr id="40" name="Oval 39"/>
          <p:cNvSpPr/>
          <p:nvPr/>
        </p:nvSpPr>
        <p:spPr>
          <a:xfrm>
            <a:off x="5143334" y="1361314"/>
            <a:ext cx="248031" cy="24803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1CF8F1B-375D-534F-B2DD-4F1AC028282D}"/>
              </a:ext>
            </a:extLst>
          </p:cNvPr>
          <p:cNvGrpSpPr/>
          <p:nvPr/>
        </p:nvGrpSpPr>
        <p:grpSpPr>
          <a:xfrm>
            <a:off x="-86549" y="5599522"/>
            <a:ext cx="2528091" cy="389798"/>
            <a:chOff x="-86549" y="5599522"/>
            <a:chExt cx="2528091" cy="389798"/>
          </a:xfrm>
        </p:grpSpPr>
        <p:sp>
          <p:nvSpPr>
            <p:cNvPr id="54" name="Rectangle 53"/>
            <p:cNvSpPr/>
            <p:nvPr/>
          </p:nvSpPr>
          <p:spPr>
            <a:xfrm>
              <a:off x="0" y="5599522"/>
              <a:ext cx="2309567" cy="389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6549" y="5645662"/>
              <a:ext cx="2528091" cy="297517"/>
            </a:xfrm>
            <a:prstGeom prst="rect">
              <a:avLst/>
            </a:prstGeom>
            <a:noFill/>
          </p:spPr>
          <p:txBody>
            <a:bodyPr wrap="square" rtlCol="0">
              <a:spAutoFit/>
            </a:bodyPr>
            <a:lstStyle/>
            <a:p>
              <a:pPr algn="ctr">
                <a:lnSpc>
                  <a:spcPts val="1600"/>
                </a:lnSpc>
              </a:pPr>
              <a:r>
                <a:rPr lang="en-US" sz="1400" spc="300" dirty="0">
                  <a:solidFill>
                    <a:schemeClr val="bg1"/>
                  </a:solidFill>
                  <a:latin typeface="Calibri" charset="0"/>
                  <a:ea typeface="Calibri" charset="0"/>
                  <a:cs typeface="Calibri" charset="0"/>
                </a:rPr>
                <a:t>BUDGET UPDATE </a:t>
              </a:r>
            </a:p>
          </p:txBody>
        </p:sp>
      </p:grpSp>
      <p:cxnSp>
        <p:nvCxnSpPr>
          <p:cNvPr id="56" name="Straight Connector 55"/>
          <p:cNvCxnSpPr/>
          <p:nvPr/>
        </p:nvCxnSpPr>
        <p:spPr>
          <a:xfrm>
            <a:off x="11513201" y="0"/>
            <a:ext cx="0" cy="2063573"/>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19086" y="193964"/>
            <a:ext cx="426957" cy="79513"/>
            <a:chOff x="219086" y="193964"/>
            <a:chExt cx="426957" cy="79513"/>
          </a:xfrm>
        </p:grpSpPr>
        <p:cxnSp>
          <p:nvCxnSpPr>
            <p:cNvPr id="28" name="Straight Connector 27"/>
            <p:cNvCxnSpPr/>
            <p:nvPr/>
          </p:nvCxnSpPr>
          <p:spPr>
            <a:xfrm>
              <a:off x="219086" y="193964"/>
              <a:ext cx="426957"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9086" y="273477"/>
              <a:ext cx="307688"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50E639BF-71AF-9446-AE75-3E4EA03C9F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2474" y="6181971"/>
            <a:ext cx="2263962" cy="429117"/>
          </a:xfrm>
          <a:prstGeom prst="rect">
            <a:avLst/>
          </a:prstGeom>
        </p:spPr>
      </p:pic>
      <p:sp>
        <p:nvSpPr>
          <p:cNvPr id="25" name="TextBox 24">
            <a:extLst>
              <a:ext uri="{FF2B5EF4-FFF2-40B4-BE49-F238E27FC236}">
                <a16:creationId xmlns:a16="http://schemas.microsoft.com/office/drawing/2014/main" id="{A8B0434B-B595-1040-A3EE-5C70965423F4}"/>
              </a:ext>
            </a:extLst>
          </p:cNvPr>
          <p:cNvSpPr txBox="1"/>
          <p:nvPr/>
        </p:nvSpPr>
        <p:spPr>
          <a:xfrm>
            <a:off x="2977662" y="579827"/>
            <a:ext cx="6450867" cy="584775"/>
          </a:xfrm>
          <a:prstGeom prst="rect">
            <a:avLst/>
          </a:prstGeom>
          <a:noFill/>
        </p:spPr>
        <p:txBody>
          <a:bodyPr wrap="square" rtlCol="0">
            <a:spAutoFit/>
          </a:bodyPr>
          <a:lstStyle/>
          <a:p>
            <a:pPr algn="ctr"/>
            <a:r>
              <a:rPr lang="en-US" sz="3200" b="1" dirty="0">
                <a:latin typeface="Raleway Black" panose="020B0003030101060003" pitchFamily="34" charset="0"/>
                <a:cs typeface="Poppins" panose="00000500000000000000" pitchFamily="2" charset="0"/>
              </a:rPr>
              <a:t>APPROACH TO </a:t>
            </a:r>
            <a:r>
              <a:rPr lang="en-US" sz="3200" b="1" dirty="0">
                <a:solidFill>
                  <a:schemeClr val="accent3"/>
                </a:solidFill>
                <a:latin typeface="Raleway Black" panose="020B0003030101060003" pitchFamily="34" charset="0"/>
                <a:cs typeface="Poppins" panose="00000500000000000000" pitchFamily="2" charset="0"/>
              </a:rPr>
              <a:t>REDUCTIONS</a:t>
            </a:r>
            <a:endParaRPr lang="id-ID" sz="3200" b="1" dirty="0">
              <a:solidFill>
                <a:schemeClr val="accent3"/>
              </a:solidFill>
              <a:latin typeface="Raleway Black" panose="020B0003030101060003" pitchFamily="34" charset="0"/>
              <a:cs typeface="Poppins" panose="00000500000000000000" pitchFamily="2" charset="0"/>
            </a:endParaRPr>
          </a:p>
        </p:txBody>
      </p:sp>
      <p:sp>
        <p:nvSpPr>
          <p:cNvPr id="17" name="TextBox 16">
            <a:extLst>
              <a:ext uri="{FF2B5EF4-FFF2-40B4-BE49-F238E27FC236}">
                <a16:creationId xmlns:a16="http://schemas.microsoft.com/office/drawing/2014/main" id="{923FF267-61E5-674A-8945-6B14E50BF0AB}"/>
              </a:ext>
            </a:extLst>
          </p:cNvPr>
          <p:cNvSpPr txBox="1"/>
          <p:nvPr/>
        </p:nvSpPr>
        <p:spPr>
          <a:xfrm>
            <a:off x="11514786" y="88811"/>
            <a:ext cx="679279" cy="369332"/>
          </a:xfrm>
          <a:prstGeom prst="rect">
            <a:avLst/>
          </a:prstGeom>
          <a:noFill/>
        </p:spPr>
        <p:txBody>
          <a:bodyPr wrap="square" rtlCol="0">
            <a:spAutoFit/>
          </a:bodyPr>
          <a:lstStyle/>
          <a:p>
            <a:pPr algn="ctr"/>
            <a:r>
              <a:rPr lang="en-US" b="1">
                <a:latin typeface="Roboto Black" panose="02000000000000000000" pitchFamily="2" charset="0"/>
                <a:ea typeface="Roboto Black" panose="02000000000000000000" pitchFamily="2" charset="0"/>
              </a:rPr>
              <a:t>4</a:t>
            </a:r>
          </a:p>
        </p:txBody>
      </p:sp>
      <p:pic>
        <p:nvPicPr>
          <p:cNvPr id="20" name="Picture 19">
            <a:extLst>
              <a:ext uri="{FF2B5EF4-FFF2-40B4-BE49-F238E27FC236}">
                <a16:creationId xmlns:a16="http://schemas.microsoft.com/office/drawing/2014/main" id="{77DA79DD-D7FF-AB49-A698-A2821EE8956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00676" y="1361314"/>
            <a:ext cx="4580267" cy="2876359"/>
          </a:xfrm>
          <a:prstGeom prst="rect">
            <a:avLst/>
          </a:prstGeom>
        </p:spPr>
      </p:pic>
      <p:sp>
        <p:nvSpPr>
          <p:cNvPr id="23" name="TextBox 22">
            <a:extLst>
              <a:ext uri="{FF2B5EF4-FFF2-40B4-BE49-F238E27FC236}">
                <a16:creationId xmlns:a16="http://schemas.microsoft.com/office/drawing/2014/main" id="{6B059EE0-35C9-E449-9853-2D2CD1DA9F9D}"/>
              </a:ext>
            </a:extLst>
          </p:cNvPr>
          <p:cNvSpPr txBox="1"/>
          <p:nvPr/>
        </p:nvSpPr>
        <p:spPr>
          <a:xfrm>
            <a:off x="5143334" y="1768315"/>
            <a:ext cx="6982515" cy="433965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b="1" dirty="0">
                <a:latin typeface="Roboto" panose="02000000000000000000" pitchFamily="2" charset="0"/>
                <a:ea typeface="Roboto" panose="02000000000000000000" pitchFamily="2" charset="0"/>
              </a:rPr>
              <a:t>Incorporate </a:t>
            </a:r>
            <a:r>
              <a:rPr lang="en-US" sz="2400" dirty="0">
                <a:latin typeface="Roboto" panose="02000000000000000000" pitchFamily="2" charset="0"/>
                <a:ea typeface="Roboto" panose="02000000000000000000" pitchFamily="2" charset="0"/>
              </a:rPr>
              <a:t>community priorities</a:t>
            </a:r>
            <a:endParaRPr lang="en-US" sz="2400" b="1" dirty="0">
              <a:latin typeface="Roboto" panose="02000000000000000000" pitchFamily="2" charset="0"/>
              <a:ea typeface="Roboto" panose="02000000000000000000" pitchFamily="2" charset="0"/>
            </a:endParaRPr>
          </a:p>
          <a:p>
            <a:pPr marL="285750" indent="-285750">
              <a:spcAft>
                <a:spcPts val="1200"/>
              </a:spcAft>
              <a:buFont typeface="Arial" panose="020B0604020202020204" pitchFamily="34" charset="0"/>
              <a:buChar char="•"/>
            </a:pPr>
            <a:r>
              <a:rPr lang="en-US" sz="2400" b="1" dirty="0">
                <a:latin typeface="Roboto" panose="02000000000000000000" pitchFamily="2" charset="0"/>
                <a:ea typeface="Roboto" panose="02000000000000000000" pitchFamily="2" charset="0"/>
              </a:rPr>
              <a:t>Stabilize</a:t>
            </a:r>
            <a:r>
              <a:rPr lang="en-US" sz="2400" dirty="0">
                <a:latin typeface="Roboto" panose="02000000000000000000" pitchFamily="2" charset="0"/>
                <a:ea typeface="Roboto" panose="02000000000000000000" pitchFamily="2" charset="0"/>
              </a:rPr>
              <a:t> vulnerable populations</a:t>
            </a:r>
          </a:p>
          <a:p>
            <a:pPr marL="285750" indent="-285750">
              <a:spcAft>
                <a:spcPts val="1200"/>
              </a:spcAft>
              <a:buFont typeface="Arial" panose="020B0604020202020204" pitchFamily="34" charset="0"/>
              <a:buChar char="•"/>
            </a:pPr>
            <a:r>
              <a:rPr lang="en-US" sz="2400" b="1" dirty="0">
                <a:latin typeface="Roboto" panose="02000000000000000000" pitchFamily="2" charset="0"/>
                <a:ea typeface="Roboto" panose="02000000000000000000" pitchFamily="2" charset="0"/>
              </a:rPr>
              <a:t>Minimize impacts</a:t>
            </a:r>
            <a:r>
              <a:rPr lang="en-US" sz="2400" dirty="0">
                <a:latin typeface="Roboto" panose="02000000000000000000" pitchFamily="2" charset="0"/>
                <a:ea typeface="Roboto" panose="02000000000000000000" pitchFamily="2" charset="0"/>
              </a:rPr>
              <a:t> to communities of color</a:t>
            </a:r>
          </a:p>
          <a:p>
            <a:pPr marL="285750" indent="-285750">
              <a:spcAft>
                <a:spcPts val="1200"/>
              </a:spcAft>
              <a:buFont typeface="Arial" panose="020B0604020202020204" pitchFamily="34" charset="0"/>
              <a:buChar char="•"/>
            </a:pPr>
            <a:r>
              <a:rPr lang="en-US" sz="2400" b="1" dirty="0">
                <a:latin typeface="Roboto" panose="02000000000000000000" pitchFamily="2" charset="0"/>
                <a:ea typeface="Roboto" panose="02000000000000000000" pitchFamily="2" charset="0"/>
              </a:rPr>
              <a:t>Retain core services</a:t>
            </a:r>
          </a:p>
          <a:p>
            <a:pPr marL="285750" indent="-285750">
              <a:spcAft>
                <a:spcPts val="1200"/>
              </a:spcAft>
              <a:buFont typeface="Arial" panose="020B0604020202020204" pitchFamily="34" charset="0"/>
              <a:buChar char="•"/>
            </a:pPr>
            <a:r>
              <a:rPr lang="en-US" sz="2400" b="1" dirty="0">
                <a:latin typeface="Roboto" panose="02000000000000000000" pitchFamily="2" charset="0"/>
                <a:ea typeface="Roboto" panose="02000000000000000000" pitchFamily="2" charset="0"/>
              </a:rPr>
              <a:t>Protect capacity </a:t>
            </a:r>
            <a:r>
              <a:rPr lang="en-US" sz="2400" dirty="0">
                <a:latin typeface="Roboto" panose="02000000000000000000" pitchFamily="2" charset="0"/>
                <a:ea typeface="Roboto" panose="02000000000000000000" pitchFamily="2" charset="0"/>
              </a:rPr>
              <a:t>and ongoing work of CBO partners</a:t>
            </a:r>
          </a:p>
          <a:p>
            <a:pPr marL="285750" indent="-285750">
              <a:spcAft>
                <a:spcPts val="1200"/>
              </a:spcAft>
              <a:buFont typeface="Arial" panose="020B0604020202020204" pitchFamily="34" charset="0"/>
              <a:buChar char="•"/>
            </a:pPr>
            <a:r>
              <a:rPr lang="en-US" sz="2400" b="1" dirty="0">
                <a:latin typeface="Roboto" panose="02000000000000000000" pitchFamily="2" charset="0"/>
                <a:ea typeface="Roboto" panose="02000000000000000000" pitchFamily="2" charset="0"/>
              </a:rPr>
              <a:t>Adjust to new environment </a:t>
            </a:r>
            <a:r>
              <a:rPr lang="en-US" sz="2400" dirty="0">
                <a:latin typeface="Roboto" panose="02000000000000000000" pitchFamily="2" charset="0"/>
                <a:ea typeface="Roboto" panose="02000000000000000000" pitchFamily="2" charset="0"/>
              </a:rPr>
              <a:t>of COVID-19</a:t>
            </a:r>
          </a:p>
          <a:p>
            <a:pPr marL="285750" indent="-285750">
              <a:spcAft>
                <a:spcPts val="1200"/>
              </a:spcAft>
              <a:buFont typeface="Arial" panose="020B0604020202020204" pitchFamily="34" charset="0"/>
              <a:buChar char="•"/>
            </a:pPr>
            <a:r>
              <a:rPr lang="en-US" sz="2400" b="1" dirty="0">
                <a:latin typeface="Roboto" panose="02000000000000000000" pitchFamily="2" charset="0"/>
                <a:ea typeface="Roboto" panose="02000000000000000000" pitchFamily="2" charset="0"/>
              </a:rPr>
              <a:t>Preserve investments </a:t>
            </a:r>
            <a:r>
              <a:rPr lang="en-US" sz="2400" dirty="0">
                <a:latin typeface="Roboto" panose="02000000000000000000" pitchFamily="2" charset="0"/>
                <a:ea typeface="Roboto" panose="02000000000000000000" pitchFamily="2" charset="0"/>
              </a:rPr>
              <a:t>to achieve an equitable and strong economic recovery</a:t>
            </a:r>
          </a:p>
        </p:txBody>
      </p:sp>
    </p:spTree>
    <p:extLst>
      <p:ext uri="{BB962C8B-B14F-4D97-AF65-F5344CB8AC3E}">
        <p14:creationId xmlns:p14="http://schemas.microsoft.com/office/powerpoint/2010/main" val="3619004395"/>
      </p:ext>
    </p:extLst>
  </p:cSld>
  <p:clrMapOvr>
    <a:masterClrMapping/>
  </p:clrMapOvr>
</p:sld>
</file>

<file path=ppt/theme/theme1.xml><?xml version="1.0" encoding="utf-8"?>
<a:theme xmlns:a="http://schemas.openxmlformats.org/drawingml/2006/main" name="Office Theme">
  <a:themeElements>
    <a:clrScheme name="red selective">
      <a:dk1>
        <a:sysClr val="windowText" lastClr="000000"/>
      </a:dk1>
      <a:lt1>
        <a:sysClr val="window" lastClr="FFFFFF"/>
      </a:lt1>
      <a:dk2>
        <a:srgbClr val="FFFFFF"/>
      </a:dk2>
      <a:lt2>
        <a:srgbClr val="FFFFFF"/>
      </a:lt2>
      <a:accent1>
        <a:srgbClr val="5ED0DE"/>
      </a:accent1>
      <a:accent2>
        <a:srgbClr val="57B9C4"/>
      </a:accent2>
      <a:accent3>
        <a:srgbClr val="4399A2"/>
      </a:accent3>
      <a:accent4>
        <a:srgbClr val="35777F"/>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169BC670805D46813CA29AABF7CF8F" ma:contentTypeVersion="4" ma:contentTypeDescription="Create a new document." ma:contentTypeScope="" ma:versionID="1e166e9c5dcdf0a320c7ff2e5deb64dc">
  <xsd:schema xmlns:xsd="http://www.w3.org/2001/XMLSchema" xmlns:xs="http://www.w3.org/2001/XMLSchema" xmlns:p="http://schemas.microsoft.com/office/2006/metadata/properties" xmlns:ns2="a8b5f191-ac40-40e4-8a97-38f48546087a" xmlns:ns3="336bf8e2-00d3-45c7-a050-90ad0448b2aa" targetNamespace="http://schemas.microsoft.com/office/2006/metadata/properties" ma:root="true" ma:fieldsID="916ebd19aae37f4f987d0170d8465158" ns2:_="" ns3:_="">
    <xsd:import namespace="a8b5f191-ac40-40e4-8a97-38f48546087a"/>
    <xsd:import namespace="336bf8e2-00d3-45c7-a050-90ad0448b2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5f191-ac40-40e4-8a97-38f4854608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6bf8e2-00d3-45c7-a050-90ad0448b2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4F757C-32C0-4091-BC00-312772571C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b5f191-ac40-40e4-8a97-38f48546087a"/>
    <ds:schemaRef ds:uri="336bf8e2-00d3-45c7-a050-90ad0448b2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D087DD-2B76-4D10-86B1-8226A2625E15}">
  <ds:schemaRefs>
    <ds:schemaRef ds:uri="http://schemas.microsoft.com/office/infopath/2007/PartnerControls"/>
    <ds:schemaRef ds:uri="http://purl.org/dc/elements/1.1/"/>
    <ds:schemaRef ds:uri="http://schemas.microsoft.com/office/2006/metadata/properties"/>
    <ds:schemaRef ds:uri="a8b5f191-ac40-40e4-8a97-38f48546087a"/>
    <ds:schemaRef ds:uri="http://schemas.microsoft.com/office/2006/documentManagement/types"/>
    <ds:schemaRef ds:uri="http://purl.org/dc/terms/"/>
    <ds:schemaRef ds:uri="http://schemas.openxmlformats.org/package/2006/metadata/core-properties"/>
    <ds:schemaRef ds:uri="http://purl.org/dc/dcmitype/"/>
    <ds:schemaRef ds:uri="336bf8e2-00d3-45c7-a050-90ad0448b2aa"/>
    <ds:schemaRef ds:uri="http://www.w3.org/XML/1998/namespace"/>
  </ds:schemaRefs>
</ds:datastoreItem>
</file>

<file path=customXml/itemProps3.xml><?xml version="1.0" encoding="utf-8"?>
<ds:datastoreItem xmlns:ds="http://schemas.openxmlformats.org/officeDocument/2006/customXml" ds:itemID="{CEC0DCCE-5F35-4F65-91A0-39323B10C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20472</TotalTime>
  <Words>452</Words>
  <Application>Microsoft Office PowerPoint</Application>
  <PresentationFormat>Widescreen</PresentationFormat>
  <Paragraphs>129</Paragraphs>
  <Slides>11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Helvetica Neue Medium</vt:lpstr>
      <vt:lpstr>Helvetica Neue UltraLight</vt:lpstr>
      <vt:lpstr>Libre Baskerville</vt:lpstr>
      <vt:lpstr>Raleway Black</vt:lpstr>
      <vt:lpstr>Roboto</vt:lpstr>
      <vt:lpstr>Roboto Black</vt:lpstr>
      <vt:lpstr>Roboto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Joshua Arce</cp:lastModifiedBy>
  <cp:revision>4323</cp:revision>
  <cp:lastPrinted>2020-08-06T08:21:45Z</cp:lastPrinted>
  <dcterms:created xsi:type="dcterms:W3CDTF">2019-06-03T03:08:53Z</dcterms:created>
  <dcterms:modified xsi:type="dcterms:W3CDTF">2020-08-25T23:49:30Z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0x010100B6169BC670805D46813CA29AABF7CF8F</vt:lpwstr>
  </property>
</Properties>
</file>