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0" r:id="rId1"/>
    <p:sldMasterId id="2147483764" r:id="rId2"/>
  </p:sldMasterIdLst>
  <p:sldIdLst>
    <p:sldId id="279" r:id="rId3"/>
    <p:sldId id="283" r:id="rId4"/>
    <p:sldId id="285" r:id="rId5"/>
    <p:sldId id="286" r:id="rId6"/>
    <p:sldId id="278" r:id="rId7"/>
    <p:sldId id="284" r:id="rId8"/>
    <p:sldId id="287" r:id="rId9"/>
    <p:sldId id="256" r:id="rId10"/>
    <p:sldId id="257" r:id="rId11"/>
    <p:sldId id="258" r:id="rId12"/>
    <p:sldId id="259" r:id="rId13"/>
    <p:sldId id="260" r:id="rId14"/>
    <p:sldId id="265" r:id="rId15"/>
    <p:sldId id="263" r:id="rId16"/>
    <p:sldId id="261" r:id="rId17"/>
    <p:sldId id="268" r:id="rId18"/>
    <p:sldId id="269" r:id="rId19"/>
    <p:sldId id="275" r:id="rId20"/>
    <p:sldId id="281" r:id="rId21"/>
    <p:sldId id="270" r:id="rId22"/>
    <p:sldId id="271" r:id="rId23"/>
    <p:sldId id="274" r:id="rId24"/>
    <p:sldId id="272" r:id="rId25"/>
    <p:sldId id="276"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B0B0E0C-8B49-4C13-B252-79486C13EBE2}">
          <p14:sldIdLst>
            <p14:sldId id="279"/>
            <p14:sldId id="283"/>
            <p14:sldId id="285"/>
            <p14:sldId id="286"/>
            <p14:sldId id="278"/>
            <p14:sldId id="284"/>
            <p14:sldId id="287"/>
          </p14:sldIdLst>
        </p14:section>
        <p14:section name="Sam Dennison Presentation" id="{9941BAB0-1FCB-430A-930D-1B286214F007}">
          <p14:sldIdLst>
            <p14:sldId id="256"/>
            <p14:sldId id="257"/>
            <p14:sldId id="258"/>
            <p14:sldId id="259"/>
            <p14:sldId id="260"/>
            <p14:sldId id="265"/>
            <p14:sldId id="263"/>
            <p14:sldId id="261"/>
            <p14:sldId id="268"/>
            <p14:sldId id="269"/>
            <p14:sldId id="275"/>
            <p14:sldId id="281"/>
            <p14:sldId id="270"/>
            <p14:sldId id="271"/>
            <p14:sldId id="274"/>
            <p14:sldId id="272"/>
          </p14:sldIdLst>
        </p14:section>
        <p14:section name="Public Comment" id="{55E175A0-F3E6-4A1D-8159-2D0ECE452CD6}">
          <p14:sldIdLst>
            <p14:sldId id="27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11" autoAdjust="0"/>
    <p:restoredTop sz="95934"/>
  </p:normalViewPr>
  <p:slideViewPr>
    <p:cSldViewPr snapToGrid="0" snapToObjects="1">
      <p:cViewPr varScale="1">
        <p:scale>
          <a:sx n="112" d="100"/>
          <a:sy n="112" d="100"/>
        </p:scale>
        <p:origin x="66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smtClean="0"/>
              <a:pPr/>
              <a:t>2/10/21</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47110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smtClean="0"/>
              <a:t>2/10/21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78051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smtClean="0"/>
              <a:t>2/10/21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57564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2/10/21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105252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smtClean="0"/>
              <a:t>2/10/21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44754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smtClean="0"/>
              <a:t>2/10/21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376251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smtClean="0"/>
              <a:t>2/10/21</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04875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smtClean="0"/>
              <a:t>2/10/21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86466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smtClean="0"/>
              <a:t>2/10/21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86490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5923F103-BC34-4FE4-A40E-EDDEECFDA5D0}" type="datetimeFigureOut">
              <a:rPr lang="en-US" smtClean="0"/>
              <a:pPr/>
              <a:t>2/10/21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65579335"/>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C9CA7B-DFD4-44B5-8C60-D14B8CD1FB59}" type="datetimeFigureOut">
              <a:rPr lang="en-US" smtClean="0"/>
              <a:t>2/10/21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94141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2/10/21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367203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F34E6425-0181-43F2-84FC-787E803FD2F8}" type="datetimeFigureOut">
              <a:rPr lang="en-US" smtClean="0"/>
              <a:t>2/10/21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73826744"/>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BDB8791-F1B0-41E7-B7FD-A781E65C4266}" type="datetimeFigureOut">
              <a:rPr lang="en-US" smtClean="0"/>
              <a:t>2/10/21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85944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2BE451C3-0FF4-47C4-B829-773ADF60F88C}" type="datetimeFigureOut">
              <a:rPr lang="en-US" smtClean="0"/>
              <a:t>2/10/21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690738006"/>
      </p:ext>
    </p:extLst>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2/10/21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420023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2/10/21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852079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76E86A4C-8E40-4F87-A4F0-01A0687C5742}" type="datetimeFigureOut">
              <a:rPr lang="en-US" smtClean="0"/>
              <a:t>2/10/21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345267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35E72C73-2D91-4E12-BA25-F0AA0C03599B}" type="datetimeFigureOut">
              <a:rPr lang="en-US" smtClean="0"/>
              <a:t>2/10/21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78135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2/10/21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84346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2/10/21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56287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2/10/21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54386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2/10/21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9347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2/10/21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401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2/10/21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1078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2/10/21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2613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smtClean="0"/>
              <a:t>2/10/21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5888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smtClean="0"/>
              <a:t>2/10/21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0323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smtClean="0"/>
              <a:t>2/10/21</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53587996"/>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 id="2147483727"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2BE451C3-0FF4-47C4-B829-773ADF60F88C}" type="datetimeFigureOut">
              <a:rPr lang="en-US" smtClean="0"/>
              <a:t>2/10/21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28312767"/>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mailto:district6ideas@gmail.com" TargetMode="Externa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hyperlink" Target="https://www.policefoundation.org/publication/effectiveness-vs-equity-in-policing-is-a-tradeoff-inevitable/" TargetMode="External"/><Relationship Id="rId2" Type="http://schemas.openxmlformats.org/officeDocument/2006/relationships/hyperlink" Target="https://harmreduction.org/about-us/principles-of-harm-reduction/" TargetMode="Externa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2/9 TF Meeting Outcomes</a:t>
            </a:r>
          </a:p>
        </p:txBody>
      </p:sp>
      <p:sp>
        <p:nvSpPr>
          <p:cNvPr id="3" name="Content Placeholder 2"/>
          <p:cNvSpPr>
            <a:spLocks noGrp="1"/>
          </p:cNvSpPr>
          <p:nvPr>
            <p:ph idx="1"/>
          </p:nvPr>
        </p:nvSpPr>
        <p:spPr/>
        <p:txBody>
          <a:bodyPr/>
          <a:lstStyle/>
          <a:p>
            <a:pPr algn="just"/>
            <a:r>
              <a:rPr lang="en-US" dirty="0"/>
              <a:t>Develop awareness of TF member’s unique value and the importance of this collective process.</a:t>
            </a:r>
          </a:p>
          <a:p>
            <a:pPr marL="0" indent="0" algn="just">
              <a:buNone/>
            </a:pPr>
            <a:endParaRPr lang="en-US" dirty="0"/>
          </a:p>
          <a:p>
            <a:pPr algn="just"/>
            <a:r>
              <a:rPr lang="en-US" dirty="0"/>
              <a:t>Increase awareness about the need to include racial and economic considerations in the generation of TF recommendations.</a:t>
            </a:r>
          </a:p>
          <a:p>
            <a:pPr marL="0" indent="0" algn="just">
              <a:buNone/>
            </a:pPr>
            <a:endParaRPr lang="en-US" dirty="0"/>
          </a:p>
          <a:p>
            <a:pPr algn="just"/>
            <a:r>
              <a:rPr lang="en-US" dirty="0"/>
              <a:t>Increase TF awareness of the TL Community Councils’ </a:t>
            </a:r>
            <a:r>
              <a:rPr lang="en-US" i="1" dirty="0"/>
              <a:t>Framework for Addressing Disruptive Street Level Drug Dealing.</a:t>
            </a:r>
            <a:endParaRPr lang="en-US" dirty="0"/>
          </a:p>
        </p:txBody>
      </p:sp>
      <p:sp>
        <p:nvSpPr>
          <p:cNvPr id="4" name="Rectangle 3"/>
          <p:cNvSpPr/>
          <p:nvPr/>
        </p:nvSpPr>
        <p:spPr>
          <a:xfrm>
            <a:off x="7649828" y="6224659"/>
            <a:ext cx="4040209" cy="369332"/>
          </a:xfrm>
          <a:prstGeom prst="rect">
            <a:avLst/>
          </a:prstGeom>
        </p:spPr>
        <p:txBody>
          <a:bodyPr wrap="none">
            <a:spAutoFit/>
          </a:bodyPr>
          <a:lstStyle/>
          <a:p>
            <a:r>
              <a:rPr lang="en-US" b="1" dirty="0">
                <a:solidFill>
                  <a:srgbClr val="FF0000"/>
                </a:solidFill>
              </a:rPr>
              <a:t>Street Level Drug Dealing Taskforce</a:t>
            </a:r>
          </a:p>
        </p:txBody>
      </p:sp>
    </p:spTree>
    <p:extLst>
      <p:ext uri="{BB962C8B-B14F-4D97-AF65-F5344CB8AC3E}">
        <p14:creationId xmlns:p14="http://schemas.microsoft.com/office/powerpoint/2010/main" val="443292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6E7A5-E39E-354E-9ED5-46B06BD52A85}"/>
              </a:ext>
            </a:extLst>
          </p:cNvPr>
          <p:cNvSpPr>
            <a:spLocks noGrp="1"/>
          </p:cNvSpPr>
          <p:nvPr>
            <p:ph type="ctrTitle"/>
          </p:nvPr>
        </p:nvSpPr>
        <p:spPr>
          <a:xfrm>
            <a:off x="1065746" y="895402"/>
            <a:ext cx="8825658" cy="861420"/>
          </a:xfrm>
        </p:spPr>
        <p:txBody>
          <a:bodyPr/>
          <a:lstStyle/>
          <a:p>
            <a:r>
              <a:rPr lang="en-US" dirty="0"/>
              <a:t>TL Community Council</a:t>
            </a:r>
          </a:p>
        </p:txBody>
      </p:sp>
      <p:sp>
        <p:nvSpPr>
          <p:cNvPr id="4" name="Title 1">
            <a:extLst>
              <a:ext uri="{FF2B5EF4-FFF2-40B4-BE49-F238E27FC236}">
                <a16:creationId xmlns:a16="http://schemas.microsoft.com/office/drawing/2014/main" id="{BFF177FD-9186-5E4E-8C34-C2C4BB0F5BE5}"/>
              </a:ext>
            </a:extLst>
          </p:cNvPr>
          <p:cNvSpPr txBox="1">
            <a:spLocks/>
          </p:cNvSpPr>
          <p:nvPr/>
        </p:nvSpPr>
        <p:spPr bwMode="gray">
          <a:xfrm>
            <a:off x="1065746" y="1756822"/>
            <a:ext cx="10472753" cy="4040358"/>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685800" indent="-685800">
              <a:buFont typeface="Arial" panose="020B0604020202020204" pitchFamily="34" charset="0"/>
              <a:buChar char="•"/>
            </a:pPr>
            <a:r>
              <a:rPr lang="en-US" sz="4000" dirty="0"/>
              <a:t>Formed in Spring 2019</a:t>
            </a:r>
          </a:p>
          <a:p>
            <a:pPr marL="685800" indent="-685800">
              <a:buFont typeface="Arial" panose="020B0604020202020204" pitchFamily="34" charset="0"/>
              <a:buChar char="•"/>
            </a:pPr>
            <a:r>
              <a:rPr lang="en-US" sz="4000" dirty="0"/>
              <a:t>In-person meetings 20-25 people</a:t>
            </a:r>
          </a:p>
          <a:p>
            <a:pPr marL="685800" indent="-685800">
              <a:buFont typeface="Arial" panose="020B0604020202020204" pitchFamily="34" charset="0"/>
              <a:buChar char="•"/>
            </a:pPr>
            <a:r>
              <a:rPr lang="en-US" sz="4000" dirty="0"/>
              <a:t>TL residents, business owners, non-profit </a:t>
            </a:r>
          </a:p>
          <a:p>
            <a:pPr marL="685800" indent="-685800">
              <a:buFont typeface="Arial" panose="020B0604020202020204" pitchFamily="34" charset="0"/>
              <a:buChar char="•"/>
            </a:pPr>
            <a:r>
              <a:rPr lang="en-US" sz="4000" dirty="0"/>
              <a:t>Each mtg 30% to 60% POC</a:t>
            </a:r>
          </a:p>
          <a:p>
            <a:pPr marL="685800" indent="-685800">
              <a:buFont typeface="Arial" panose="020B0604020202020204" pitchFamily="34" charset="0"/>
              <a:buChar char="•"/>
            </a:pPr>
            <a:r>
              <a:rPr lang="en-US" sz="4000" dirty="0"/>
              <a:t>Long term residents--many in the TL for 10+ years.</a:t>
            </a:r>
          </a:p>
        </p:txBody>
      </p:sp>
    </p:spTree>
    <p:extLst>
      <p:ext uri="{BB962C8B-B14F-4D97-AF65-F5344CB8AC3E}">
        <p14:creationId xmlns:p14="http://schemas.microsoft.com/office/powerpoint/2010/main" val="2883351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6E7A5-E39E-354E-9ED5-46B06BD52A85}"/>
              </a:ext>
            </a:extLst>
          </p:cNvPr>
          <p:cNvSpPr>
            <a:spLocks noGrp="1"/>
          </p:cNvSpPr>
          <p:nvPr>
            <p:ph type="ctrTitle"/>
          </p:nvPr>
        </p:nvSpPr>
        <p:spPr>
          <a:xfrm>
            <a:off x="905109" y="734765"/>
            <a:ext cx="9771130" cy="861420"/>
          </a:xfrm>
        </p:spPr>
        <p:txBody>
          <a:bodyPr/>
          <a:lstStyle/>
          <a:p>
            <a:r>
              <a:rPr lang="en-US" sz="4800" dirty="0"/>
              <a:t>TL Community Council Purpose</a:t>
            </a:r>
          </a:p>
        </p:txBody>
      </p:sp>
      <p:sp>
        <p:nvSpPr>
          <p:cNvPr id="4" name="Title 1">
            <a:extLst>
              <a:ext uri="{FF2B5EF4-FFF2-40B4-BE49-F238E27FC236}">
                <a16:creationId xmlns:a16="http://schemas.microsoft.com/office/drawing/2014/main" id="{BFF177FD-9186-5E4E-8C34-C2C4BB0F5BE5}"/>
              </a:ext>
            </a:extLst>
          </p:cNvPr>
          <p:cNvSpPr txBox="1">
            <a:spLocks/>
          </p:cNvSpPr>
          <p:nvPr/>
        </p:nvSpPr>
        <p:spPr bwMode="gray">
          <a:xfrm>
            <a:off x="1142598" y="1596185"/>
            <a:ext cx="8825658" cy="4532467"/>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685800" indent="-685800">
              <a:buFont typeface="Arial" panose="020B0604020202020204" pitchFamily="34" charset="0"/>
              <a:buChar char="•"/>
            </a:pPr>
            <a:r>
              <a:rPr lang="en-US" sz="4000" dirty="0"/>
              <a:t>Honest talk among the multiple communities of the TL</a:t>
            </a:r>
          </a:p>
          <a:p>
            <a:pPr marL="685800" indent="-685800">
              <a:buFont typeface="Arial" panose="020B0604020202020204" pitchFamily="34" charset="0"/>
              <a:buChar char="•"/>
            </a:pPr>
            <a:r>
              <a:rPr lang="en-US" sz="4000" dirty="0"/>
              <a:t>Identify harms related to open-air drug sales and use</a:t>
            </a:r>
          </a:p>
          <a:p>
            <a:pPr marL="685800" indent="-685800">
              <a:buFont typeface="Arial" panose="020B0604020202020204" pitchFamily="34" charset="0"/>
              <a:buChar char="•"/>
            </a:pPr>
            <a:r>
              <a:rPr lang="en-US" sz="4000" dirty="0"/>
              <a:t>Review, evaluate, and advocate for effective ways to address those harms</a:t>
            </a:r>
          </a:p>
        </p:txBody>
      </p:sp>
    </p:spTree>
    <p:extLst>
      <p:ext uri="{BB962C8B-B14F-4D97-AF65-F5344CB8AC3E}">
        <p14:creationId xmlns:p14="http://schemas.microsoft.com/office/powerpoint/2010/main" val="3889823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6E7A5-E39E-354E-9ED5-46B06BD52A85}"/>
              </a:ext>
            </a:extLst>
          </p:cNvPr>
          <p:cNvSpPr>
            <a:spLocks noGrp="1"/>
          </p:cNvSpPr>
          <p:nvPr>
            <p:ph type="ctrTitle"/>
          </p:nvPr>
        </p:nvSpPr>
        <p:spPr>
          <a:xfrm>
            <a:off x="1065746" y="895402"/>
            <a:ext cx="8825658" cy="861420"/>
          </a:xfrm>
        </p:spPr>
        <p:txBody>
          <a:bodyPr/>
          <a:lstStyle/>
          <a:p>
            <a:r>
              <a:rPr lang="en-US" dirty="0"/>
              <a:t>TL Community Council</a:t>
            </a:r>
          </a:p>
        </p:txBody>
      </p:sp>
      <p:sp>
        <p:nvSpPr>
          <p:cNvPr id="4" name="Title 1">
            <a:extLst>
              <a:ext uri="{FF2B5EF4-FFF2-40B4-BE49-F238E27FC236}">
                <a16:creationId xmlns:a16="http://schemas.microsoft.com/office/drawing/2014/main" id="{BFF177FD-9186-5E4E-8C34-C2C4BB0F5BE5}"/>
              </a:ext>
            </a:extLst>
          </p:cNvPr>
          <p:cNvSpPr txBox="1">
            <a:spLocks/>
          </p:cNvSpPr>
          <p:nvPr/>
        </p:nvSpPr>
        <p:spPr bwMode="gray">
          <a:xfrm>
            <a:off x="713150" y="2336685"/>
            <a:ext cx="10765699" cy="3361588"/>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685800" indent="-685800">
              <a:buFont typeface="Arial" panose="020B0604020202020204" pitchFamily="34" charset="0"/>
              <a:buChar char="•"/>
            </a:pPr>
            <a:r>
              <a:rPr lang="en-US" sz="4000" dirty="0"/>
              <a:t>Participated in City Hearings April 2019</a:t>
            </a:r>
          </a:p>
          <a:p>
            <a:pPr marL="685800" indent="-685800">
              <a:buFont typeface="Arial" panose="020B0604020202020204" pitchFamily="34" charset="0"/>
              <a:buChar char="•"/>
            </a:pPr>
            <a:r>
              <a:rPr lang="en-US" sz="4000" dirty="0"/>
              <a:t>Negotiated for broader representation on this Task Force</a:t>
            </a:r>
          </a:p>
          <a:p>
            <a:pPr marL="685800" indent="-685800">
              <a:buFont typeface="Arial" panose="020B0604020202020204" pitchFamily="34" charset="0"/>
              <a:buChar char="•"/>
            </a:pPr>
            <a:r>
              <a:rPr lang="en-US" sz="4000" dirty="0"/>
              <a:t>Negotiated framing the issue as addressing harms and not just sales</a:t>
            </a:r>
          </a:p>
        </p:txBody>
      </p:sp>
    </p:spTree>
    <p:extLst>
      <p:ext uri="{BB962C8B-B14F-4D97-AF65-F5344CB8AC3E}">
        <p14:creationId xmlns:p14="http://schemas.microsoft.com/office/powerpoint/2010/main" val="503748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302AE-5177-2243-9A96-47B540AD7D19}"/>
              </a:ext>
            </a:extLst>
          </p:cNvPr>
          <p:cNvSpPr>
            <a:spLocks noGrp="1"/>
          </p:cNvSpPr>
          <p:nvPr>
            <p:ph type="ctrTitle"/>
          </p:nvPr>
        </p:nvSpPr>
        <p:spPr>
          <a:xfrm>
            <a:off x="1054594" y="928855"/>
            <a:ext cx="8825658" cy="966852"/>
          </a:xfrm>
        </p:spPr>
        <p:txBody>
          <a:bodyPr/>
          <a:lstStyle/>
          <a:p>
            <a:r>
              <a:rPr lang="en-US" dirty="0"/>
              <a:t>URGENCY TODAY</a:t>
            </a:r>
          </a:p>
        </p:txBody>
      </p:sp>
      <p:sp>
        <p:nvSpPr>
          <p:cNvPr id="3" name="Subtitle 2">
            <a:extLst>
              <a:ext uri="{FF2B5EF4-FFF2-40B4-BE49-F238E27FC236}">
                <a16:creationId xmlns:a16="http://schemas.microsoft.com/office/drawing/2014/main" id="{88C69C09-491F-D14D-8180-B9FF3A7C9989}"/>
              </a:ext>
            </a:extLst>
          </p:cNvPr>
          <p:cNvSpPr>
            <a:spLocks noGrp="1"/>
          </p:cNvSpPr>
          <p:nvPr>
            <p:ph type="subTitle" idx="1"/>
          </p:nvPr>
        </p:nvSpPr>
        <p:spPr>
          <a:xfrm>
            <a:off x="1054593" y="2156842"/>
            <a:ext cx="10475767" cy="3117685"/>
          </a:xfrm>
        </p:spPr>
        <p:txBody>
          <a:bodyPr>
            <a:noAutofit/>
          </a:bodyPr>
          <a:lstStyle/>
          <a:p>
            <a:pPr marL="285750" indent="-285750">
              <a:buFont typeface="Arial" panose="020B0604020202020204" pitchFamily="34" charset="0"/>
              <a:buChar char="•"/>
            </a:pPr>
            <a:r>
              <a:rPr lang="en-US" sz="3200" dirty="0">
                <a:solidFill>
                  <a:schemeClr val="bg1"/>
                </a:solidFill>
              </a:rPr>
              <a:t>INCREASES IN VIOLENCE</a:t>
            </a:r>
          </a:p>
          <a:p>
            <a:pPr marL="285750" indent="-285750">
              <a:buFont typeface="Arial" panose="020B0604020202020204" pitchFamily="34" charset="0"/>
              <a:buChar char="•"/>
            </a:pPr>
            <a:r>
              <a:rPr lang="en-US" sz="3200" dirty="0">
                <a:solidFill>
                  <a:schemeClr val="bg1"/>
                </a:solidFill>
              </a:rPr>
              <a:t>INCREASES IN OVERDOSES</a:t>
            </a:r>
          </a:p>
          <a:p>
            <a:pPr marL="285750" indent="-285750">
              <a:buFont typeface="Arial" panose="020B0604020202020204" pitchFamily="34" charset="0"/>
              <a:buChar char="•"/>
            </a:pPr>
            <a:r>
              <a:rPr lang="en-US" sz="3200" dirty="0">
                <a:solidFill>
                  <a:schemeClr val="bg1"/>
                </a:solidFill>
              </a:rPr>
              <a:t>COVID HAS CHANGED WHO IS ON THE STREETS AND FOR WHAT PURPOSE</a:t>
            </a:r>
          </a:p>
          <a:p>
            <a:pPr marL="285750" indent="-285750">
              <a:buFont typeface="Arial" panose="020B0604020202020204" pitchFamily="34" charset="0"/>
              <a:buChar char="•"/>
            </a:pPr>
            <a:r>
              <a:rPr lang="en-US" sz="3200" dirty="0">
                <a:solidFill>
                  <a:schemeClr val="bg1"/>
                </a:solidFill>
              </a:rPr>
              <a:t>LOSS OF LIFE, LOSS OF BUSINESS, LOSS OF STABILITY</a:t>
            </a:r>
          </a:p>
        </p:txBody>
      </p:sp>
    </p:spTree>
    <p:extLst>
      <p:ext uri="{BB962C8B-B14F-4D97-AF65-F5344CB8AC3E}">
        <p14:creationId xmlns:p14="http://schemas.microsoft.com/office/powerpoint/2010/main" val="2715674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6E7A5-E39E-354E-9ED5-46B06BD52A85}"/>
              </a:ext>
            </a:extLst>
          </p:cNvPr>
          <p:cNvSpPr>
            <a:spLocks noGrp="1"/>
          </p:cNvSpPr>
          <p:nvPr>
            <p:ph type="ctrTitle"/>
          </p:nvPr>
        </p:nvSpPr>
        <p:spPr>
          <a:xfrm>
            <a:off x="1065746" y="895402"/>
            <a:ext cx="8825658" cy="861420"/>
          </a:xfrm>
        </p:spPr>
        <p:txBody>
          <a:bodyPr/>
          <a:lstStyle/>
          <a:p>
            <a:r>
              <a:rPr lang="en-US" dirty="0"/>
              <a:t>Assumptions</a:t>
            </a:r>
          </a:p>
        </p:txBody>
      </p:sp>
      <p:sp>
        <p:nvSpPr>
          <p:cNvPr id="4" name="Title 1">
            <a:extLst>
              <a:ext uri="{FF2B5EF4-FFF2-40B4-BE49-F238E27FC236}">
                <a16:creationId xmlns:a16="http://schemas.microsoft.com/office/drawing/2014/main" id="{BFF177FD-9186-5E4E-8C34-C2C4BB0F5BE5}"/>
              </a:ext>
            </a:extLst>
          </p:cNvPr>
          <p:cNvSpPr txBox="1">
            <a:spLocks/>
          </p:cNvSpPr>
          <p:nvPr/>
        </p:nvSpPr>
        <p:spPr bwMode="gray">
          <a:xfrm>
            <a:off x="713150" y="1756822"/>
            <a:ext cx="10765699" cy="3629873"/>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685800" indent="-685800">
              <a:buFont typeface="Arial" panose="020B0604020202020204" pitchFamily="34" charset="0"/>
              <a:buChar char="•"/>
            </a:pPr>
            <a:r>
              <a:rPr lang="en-US" sz="3600" dirty="0"/>
              <a:t>The drug market has existed for decades and impact is getting worse</a:t>
            </a:r>
          </a:p>
          <a:p>
            <a:pPr marL="685800" indent="-685800">
              <a:buFont typeface="Arial" panose="020B0604020202020204" pitchFamily="34" charset="0"/>
              <a:buChar char="•"/>
            </a:pPr>
            <a:r>
              <a:rPr lang="en-US" sz="3600" dirty="0"/>
              <a:t>The TL is a traumatized community</a:t>
            </a:r>
          </a:p>
          <a:p>
            <a:pPr marL="685800" indent="-685800">
              <a:buFont typeface="Arial" panose="020B0604020202020204" pitchFamily="34" charset="0"/>
              <a:buChar char="•"/>
            </a:pPr>
            <a:r>
              <a:rPr lang="en-US" sz="3600" dirty="0"/>
              <a:t>These conditions didn’t occur overnight, are deeply entrenched, &amp; require a strategic approach/plan</a:t>
            </a:r>
          </a:p>
        </p:txBody>
      </p:sp>
    </p:spTree>
    <p:extLst>
      <p:ext uri="{BB962C8B-B14F-4D97-AF65-F5344CB8AC3E}">
        <p14:creationId xmlns:p14="http://schemas.microsoft.com/office/powerpoint/2010/main" val="338052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6E7A5-E39E-354E-9ED5-46B06BD52A85}"/>
              </a:ext>
            </a:extLst>
          </p:cNvPr>
          <p:cNvSpPr>
            <a:spLocks noGrp="1"/>
          </p:cNvSpPr>
          <p:nvPr>
            <p:ph type="ctrTitle"/>
          </p:nvPr>
        </p:nvSpPr>
        <p:spPr>
          <a:xfrm>
            <a:off x="1065746" y="895402"/>
            <a:ext cx="8825658" cy="861420"/>
          </a:xfrm>
        </p:spPr>
        <p:txBody>
          <a:bodyPr/>
          <a:lstStyle/>
          <a:p>
            <a:r>
              <a:rPr lang="en-US" dirty="0"/>
              <a:t>Further Assumptions</a:t>
            </a:r>
          </a:p>
        </p:txBody>
      </p:sp>
      <p:sp>
        <p:nvSpPr>
          <p:cNvPr id="4" name="Title 1">
            <a:extLst>
              <a:ext uri="{FF2B5EF4-FFF2-40B4-BE49-F238E27FC236}">
                <a16:creationId xmlns:a16="http://schemas.microsoft.com/office/drawing/2014/main" id="{BFF177FD-9186-5E4E-8C34-C2C4BB0F5BE5}"/>
              </a:ext>
            </a:extLst>
          </p:cNvPr>
          <p:cNvSpPr txBox="1">
            <a:spLocks/>
          </p:cNvSpPr>
          <p:nvPr/>
        </p:nvSpPr>
        <p:spPr bwMode="gray">
          <a:xfrm>
            <a:off x="713150" y="2570861"/>
            <a:ext cx="10765699" cy="3049354"/>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685800" indent="-685800">
              <a:buFont typeface="Arial" panose="020B0604020202020204" pitchFamily="34" charset="0"/>
              <a:buChar char="•"/>
            </a:pPr>
            <a:r>
              <a:rPr lang="en-US" sz="3600" dirty="0"/>
              <a:t>Law enforcement &amp; treatment are equally </a:t>
            </a:r>
          </a:p>
          <a:p>
            <a:r>
              <a:rPr lang="en-US" sz="3600" dirty="0"/>
              <a:t>        important</a:t>
            </a:r>
          </a:p>
          <a:p>
            <a:pPr marL="685800" indent="-685800">
              <a:buFont typeface="Arial" panose="020B0604020202020204" pitchFamily="34" charset="0"/>
              <a:buChar char="•"/>
            </a:pPr>
            <a:r>
              <a:rPr lang="en-US" sz="3600" dirty="0"/>
              <a:t>Participants in the market must be engaged</a:t>
            </a:r>
          </a:p>
          <a:p>
            <a:pPr marL="685800" indent="-685800">
              <a:buFont typeface="Arial" panose="020B0604020202020204" pitchFamily="34" charset="0"/>
              <a:buChar char="•"/>
            </a:pPr>
            <a:r>
              <a:rPr lang="en-US" sz="3600" dirty="0"/>
              <a:t>Success should be measured objectively and subjectively</a:t>
            </a:r>
          </a:p>
          <a:p>
            <a:pPr marL="685800" indent="-685800">
              <a:buFont typeface="Arial" panose="020B0604020202020204" pitchFamily="34" charset="0"/>
              <a:buChar char="•"/>
            </a:pPr>
            <a:r>
              <a:rPr lang="en-US" sz="3600" dirty="0"/>
              <a:t>This problem can’t be dealt with in isolation</a:t>
            </a:r>
          </a:p>
          <a:p>
            <a:pPr marL="685800" indent="-685800">
              <a:buFont typeface="Arial" panose="020B0604020202020204" pitchFamily="34" charset="0"/>
              <a:buChar char="•"/>
            </a:pPr>
            <a:r>
              <a:rPr lang="en-US" sz="3600" dirty="0"/>
              <a:t>Chronic, wide-spread poverty is a driver</a:t>
            </a:r>
          </a:p>
        </p:txBody>
      </p:sp>
    </p:spTree>
    <p:extLst>
      <p:ext uri="{BB962C8B-B14F-4D97-AF65-F5344CB8AC3E}">
        <p14:creationId xmlns:p14="http://schemas.microsoft.com/office/powerpoint/2010/main" val="4063029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4071887-E1A8-F74F-B86E-BBAEDD5DED26}"/>
              </a:ext>
            </a:extLst>
          </p:cNvPr>
          <p:cNvPicPr>
            <a:picLocks noChangeAspect="1"/>
          </p:cNvPicPr>
          <p:nvPr/>
        </p:nvPicPr>
        <p:blipFill>
          <a:blip r:embed="rId2"/>
          <a:stretch>
            <a:fillRect/>
          </a:stretch>
        </p:blipFill>
        <p:spPr>
          <a:xfrm>
            <a:off x="702528" y="-157515"/>
            <a:ext cx="10337180" cy="7752885"/>
          </a:xfrm>
          <a:prstGeom prst="rect">
            <a:avLst/>
          </a:prstGeom>
        </p:spPr>
      </p:pic>
      <p:sp>
        <p:nvSpPr>
          <p:cNvPr id="4" name="TextBox 3">
            <a:extLst>
              <a:ext uri="{FF2B5EF4-FFF2-40B4-BE49-F238E27FC236}">
                <a16:creationId xmlns:a16="http://schemas.microsoft.com/office/drawing/2014/main" id="{21AEF5A5-AA7D-0F4B-866F-4E7EF2A4391B}"/>
              </a:ext>
            </a:extLst>
          </p:cNvPr>
          <p:cNvSpPr txBox="1"/>
          <p:nvPr/>
        </p:nvSpPr>
        <p:spPr>
          <a:xfrm>
            <a:off x="4783873" y="3133036"/>
            <a:ext cx="2274851" cy="830997"/>
          </a:xfrm>
          <a:prstGeom prst="rect">
            <a:avLst/>
          </a:prstGeom>
          <a:noFill/>
        </p:spPr>
        <p:txBody>
          <a:bodyPr wrap="square" rtlCol="0">
            <a:spAutoFit/>
          </a:bodyPr>
          <a:lstStyle/>
          <a:p>
            <a:pPr algn="ctr"/>
            <a:r>
              <a:rPr lang="en-US" sz="2400" b="1" dirty="0">
                <a:solidFill>
                  <a:schemeClr val="bg1"/>
                </a:solidFill>
              </a:rPr>
              <a:t>OPEN AIR</a:t>
            </a:r>
          </a:p>
          <a:p>
            <a:pPr algn="ctr"/>
            <a:r>
              <a:rPr lang="en-US" sz="2400" b="1" dirty="0">
                <a:solidFill>
                  <a:schemeClr val="bg1"/>
                </a:solidFill>
              </a:rPr>
              <a:t>DRUG MARKET</a:t>
            </a:r>
          </a:p>
        </p:txBody>
      </p:sp>
      <p:sp>
        <p:nvSpPr>
          <p:cNvPr id="5" name="TextBox 4">
            <a:extLst>
              <a:ext uri="{FF2B5EF4-FFF2-40B4-BE49-F238E27FC236}">
                <a16:creationId xmlns:a16="http://schemas.microsoft.com/office/drawing/2014/main" id="{A0B9B501-E2DE-7D4F-A408-B74904494626}"/>
              </a:ext>
            </a:extLst>
          </p:cNvPr>
          <p:cNvSpPr txBox="1"/>
          <p:nvPr/>
        </p:nvSpPr>
        <p:spPr>
          <a:xfrm>
            <a:off x="144968" y="89208"/>
            <a:ext cx="10337180" cy="523220"/>
          </a:xfrm>
          <a:prstGeom prst="rect">
            <a:avLst/>
          </a:prstGeom>
          <a:noFill/>
        </p:spPr>
        <p:txBody>
          <a:bodyPr wrap="square" rtlCol="0">
            <a:spAutoFit/>
          </a:bodyPr>
          <a:lstStyle/>
          <a:p>
            <a:pPr algn="ctr"/>
            <a:r>
              <a:rPr lang="en-US" sz="2800" dirty="0"/>
              <a:t>HARMS &amp; CONCERNS RELATED TO OPEN AIR DRUG MARKET</a:t>
            </a:r>
          </a:p>
        </p:txBody>
      </p:sp>
      <p:sp>
        <p:nvSpPr>
          <p:cNvPr id="6" name="TextBox 5">
            <a:extLst>
              <a:ext uri="{FF2B5EF4-FFF2-40B4-BE49-F238E27FC236}">
                <a16:creationId xmlns:a16="http://schemas.microsoft.com/office/drawing/2014/main" id="{39771A2B-AA2B-1A4A-9D1A-83C4747A613F}"/>
              </a:ext>
            </a:extLst>
          </p:cNvPr>
          <p:cNvSpPr txBox="1"/>
          <p:nvPr/>
        </p:nvSpPr>
        <p:spPr>
          <a:xfrm>
            <a:off x="3295185" y="769434"/>
            <a:ext cx="5140712" cy="461665"/>
          </a:xfrm>
          <a:prstGeom prst="rect">
            <a:avLst/>
          </a:prstGeom>
          <a:noFill/>
        </p:spPr>
        <p:txBody>
          <a:bodyPr wrap="square" rtlCol="0">
            <a:spAutoFit/>
          </a:bodyPr>
          <a:lstStyle/>
          <a:p>
            <a:pPr algn="ctr"/>
            <a:r>
              <a:rPr lang="en-US" sz="2400" b="1" dirty="0">
                <a:solidFill>
                  <a:schemeClr val="bg1"/>
                </a:solidFill>
              </a:rPr>
              <a:t>INTERFERENCE WITH DAILY LIFE</a:t>
            </a:r>
          </a:p>
        </p:txBody>
      </p:sp>
      <p:sp>
        <p:nvSpPr>
          <p:cNvPr id="7" name="TextBox 6">
            <a:extLst>
              <a:ext uri="{FF2B5EF4-FFF2-40B4-BE49-F238E27FC236}">
                <a16:creationId xmlns:a16="http://schemas.microsoft.com/office/drawing/2014/main" id="{39DB1099-2D1E-C346-A42A-35A87C11D12D}"/>
              </a:ext>
            </a:extLst>
          </p:cNvPr>
          <p:cNvSpPr txBox="1"/>
          <p:nvPr/>
        </p:nvSpPr>
        <p:spPr>
          <a:xfrm>
            <a:off x="3159918" y="1168693"/>
            <a:ext cx="5411245" cy="1200329"/>
          </a:xfrm>
          <a:prstGeom prst="rect">
            <a:avLst/>
          </a:prstGeom>
          <a:noFill/>
        </p:spPr>
        <p:txBody>
          <a:bodyPr wrap="square" rtlCol="0">
            <a:spAutoFit/>
          </a:bodyPr>
          <a:lstStyle/>
          <a:p>
            <a:pPr algn="ctr"/>
            <a:r>
              <a:rPr lang="en-US" b="1" dirty="0">
                <a:solidFill>
                  <a:schemeClr val="bg1"/>
                </a:solidFill>
              </a:rPr>
              <a:t>FOR MEMBERS OF THE COMMUNITY INCLUDING</a:t>
            </a:r>
          </a:p>
          <a:p>
            <a:pPr algn="ctr"/>
            <a:r>
              <a:rPr lang="en-US" b="1" dirty="0">
                <a:solidFill>
                  <a:schemeClr val="bg1"/>
                </a:solidFill>
              </a:rPr>
              <a:t>YOUTH, BUSINESSES, FAMILIES,</a:t>
            </a:r>
          </a:p>
          <a:p>
            <a:pPr algn="ctr"/>
            <a:r>
              <a:rPr lang="en-US" b="1" dirty="0">
                <a:solidFill>
                  <a:schemeClr val="bg1"/>
                </a:solidFill>
              </a:rPr>
              <a:t>PEOPLE IN RECOVERY</a:t>
            </a:r>
          </a:p>
          <a:p>
            <a:pPr algn="ctr"/>
            <a:r>
              <a:rPr lang="en-US" b="1" dirty="0">
                <a:solidFill>
                  <a:schemeClr val="bg1"/>
                </a:solidFill>
              </a:rPr>
              <a:t>ERRODED COMMUNITY IMAGE</a:t>
            </a:r>
          </a:p>
        </p:txBody>
      </p:sp>
      <p:sp>
        <p:nvSpPr>
          <p:cNvPr id="8" name="TextBox 7">
            <a:extLst>
              <a:ext uri="{FF2B5EF4-FFF2-40B4-BE49-F238E27FC236}">
                <a16:creationId xmlns:a16="http://schemas.microsoft.com/office/drawing/2014/main" id="{7E4E6D1A-FA0E-454C-8A16-B314828246A0}"/>
              </a:ext>
            </a:extLst>
          </p:cNvPr>
          <p:cNvSpPr txBox="1"/>
          <p:nvPr/>
        </p:nvSpPr>
        <p:spPr>
          <a:xfrm>
            <a:off x="1711290" y="2141587"/>
            <a:ext cx="1973767" cy="461665"/>
          </a:xfrm>
          <a:prstGeom prst="rect">
            <a:avLst/>
          </a:prstGeom>
          <a:noFill/>
        </p:spPr>
        <p:txBody>
          <a:bodyPr wrap="square" rtlCol="0">
            <a:spAutoFit/>
          </a:bodyPr>
          <a:lstStyle/>
          <a:p>
            <a:pPr algn="ctr"/>
            <a:r>
              <a:rPr lang="en-US" sz="2400" b="1" dirty="0">
                <a:solidFill>
                  <a:schemeClr val="bg1"/>
                </a:solidFill>
              </a:rPr>
              <a:t>VIOLENCE</a:t>
            </a:r>
          </a:p>
        </p:txBody>
      </p:sp>
      <p:sp>
        <p:nvSpPr>
          <p:cNvPr id="9" name="TextBox 8">
            <a:extLst>
              <a:ext uri="{FF2B5EF4-FFF2-40B4-BE49-F238E27FC236}">
                <a16:creationId xmlns:a16="http://schemas.microsoft.com/office/drawing/2014/main" id="{F378C6EB-0166-FF4C-8AD4-2CB08D1FFCB8}"/>
              </a:ext>
            </a:extLst>
          </p:cNvPr>
          <p:cNvSpPr txBox="1"/>
          <p:nvPr/>
        </p:nvSpPr>
        <p:spPr>
          <a:xfrm>
            <a:off x="1605583" y="2802937"/>
            <a:ext cx="2703370" cy="2031325"/>
          </a:xfrm>
          <a:prstGeom prst="rect">
            <a:avLst/>
          </a:prstGeom>
          <a:noFill/>
        </p:spPr>
        <p:txBody>
          <a:bodyPr wrap="square" rtlCol="0">
            <a:spAutoFit/>
          </a:bodyPr>
          <a:lstStyle/>
          <a:p>
            <a:pPr algn="ctr"/>
            <a:r>
              <a:rPr lang="en-US" b="1" dirty="0">
                <a:solidFill>
                  <a:schemeClr val="bg1"/>
                </a:solidFill>
              </a:rPr>
              <a:t>IMPLIED OR THREATENED</a:t>
            </a:r>
          </a:p>
          <a:p>
            <a:pPr algn="ctr"/>
            <a:r>
              <a:rPr lang="en-US" b="1" dirty="0">
                <a:solidFill>
                  <a:schemeClr val="bg1"/>
                </a:solidFill>
              </a:rPr>
              <a:t>ACTUAL</a:t>
            </a:r>
          </a:p>
          <a:p>
            <a:pPr algn="ctr"/>
            <a:endParaRPr lang="en-US" b="1" dirty="0">
              <a:solidFill>
                <a:schemeClr val="bg1"/>
              </a:solidFill>
            </a:endParaRPr>
          </a:p>
          <a:p>
            <a:pPr algn="ctr"/>
            <a:r>
              <a:rPr lang="en-US" b="1" dirty="0">
                <a:solidFill>
                  <a:schemeClr val="bg1"/>
                </a:solidFill>
              </a:rPr>
              <a:t>PROPERTY LOSS</a:t>
            </a:r>
          </a:p>
          <a:p>
            <a:pPr algn="ctr"/>
            <a:r>
              <a:rPr lang="en-US" b="1" dirty="0">
                <a:solidFill>
                  <a:schemeClr val="bg1"/>
                </a:solidFill>
              </a:rPr>
              <a:t>INCLUDING THEFT AND GRAFFITTI</a:t>
            </a:r>
          </a:p>
        </p:txBody>
      </p:sp>
      <p:sp>
        <p:nvSpPr>
          <p:cNvPr id="10" name="TextBox 9">
            <a:extLst>
              <a:ext uri="{FF2B5EF4-FFF2-40B4-BE49-F238E27FC236}">
                <a16:creationId xmlns:a16="http://schemas.microsoft.com/office/drawing/2014/main" id="{F0ED22FD-EAE3-3E4E-A8EE-89E87BDE7549}"/>
              </a:ext>
            </a:extLst>
          </p:cNvPr>
          <p:cNvSpPr txBox="1"/>
          <p:nvPr/>
        </p:nvSpPr>
        <p:spPr>
          <a:xfrm>
            <a:off x="3818606" y="4883654"/>
            <a:ext cx="4205384" cy="2215991"/>
          </a:xfrm>
          <a:prstGeom prst="rect">
            <a:avLst/>
          </a:prstGeom>
          <a:noFill/>
        </p:spPr>
        <p:txBody>
          <a:bodyPr wrap="square" rtlCol="0">
            <a:spAutoFit/>
          </a:bodyPr>
          <a:lstStyle/>
          <a:p>
            <a:pPr algn="ctr"/>
            <a:r>
              <a:rPr lang="en-US" sz="2400" b="1" dirty="0">
                <a:solidFill>
                  <a:schemeClr val="bg1"/>
                </a:solidFill>
              </a:rPr>
              <a:t>DETERIORATING PUBLIC HEALTH</a:t>
            </a:r>
          </a:p>
          <a:p>
            <a:pPr algn="ctr"/>
            <a:r>
              <a:rPr lang="en-US" b="1" dirty="0">
                <a:solidFill>
                  <a:schemeClr val="bg1"/>
                </a:solidFill>
              </a:rPr>
              <a:t> </a:t>
            </a:r>
          </a:p>
          <a:p>
            <a:pPr algn="ctr"/>
            <a:r>
              <a:rPr lang="en-US" b="1" dirty="0">
                <a:solidFill>
                  <a:schemeClr val="bg1"/>
                </a:solidFill>
              </a:rPr>
              <a:t>VISIBLE: OVERDOSES, VISIBLE WOUNDS</a:t>
            </a:r>
          </a:p>
          <a:p>
            <a:pPr algn="ctr"/>
            <a:r>
              <a:rPr lang="en-US" b="1" dirty="0">
                <a:solidFill>
                  <a:schemeClr val="bg1"/>
                </a:solidFill>
              </a:rPr>
              <a:t>INVISIBLE: HEP C, etc.</a:t>
            </a:r>
          </a:p>
          <a:p>
            <a:pPr algn="ctr"/>
            <a:endParaRPr lang="en-US" b="1" dirty="0">
              <a:solidFill>
                <a:schemeClr val="bg1"/>
              </a:solidFill>
            </a:endParaRPr>
          </a:p>
        </p:txBody>
      </p:sp>
      <p:sp>
        <p:nvSpPr>
          <p:cNvPr id="11" name="TextBox 10">
            <a:extLst>
              <a:ext uri="{FF2B5EF4-FFF2-40B4-BE49-F238E27FC236}">
                <a16:creationId xmlns:a16="http://schemas.microsoft.com/office/drawing/2014/main" id="{3BB40A5B-3B1E-6F4F-A254-75961B398709}"/>
              </a:ext>
            </a:extLst>
          </p:cNvPr>
          <p:cNvSpPr txBox="1"/>
          <p:nvPr/>
        </p:nvSpPr>
        <p:spPr>
          <a:xfrm>
            <a:off x="7906212" y="2222901"/>
            <a:ext cx="2280426" cy="830997"/>
          </a:xfrm>
          <a:prstGeom prst="rect">
            <a:avLst/>
          </a:prstGeom>
          <a:noFill/>
        </p:spPr>
        <p:txBody>
          <a:bodyPr wrap="square" rtlCol="0">
            <a:spAutoFit/>
          </a:bodyPr>
          <a:lstStyle/>
          <a:p>
            <a:pPr algn="ctr"/>
            <a:r>
              <a:rPr lang="en-US" sz="2400" b="1" dirty="0">
                <a:solidFill>
                  <a:schemeClr val="bg1"/>
                </a:solidFill>
              </a:rPr>
              <a:t>UPREDICTABLE BEHAVIORS</a:t>
            </a:r>
          </a:p>
        </p:txBody>
      </p:sp>
      <p:sp>
        <p:nvSpPr>
          <p:cNvPr id="12" name="TextBox 11">
            <a:extLst>
              <a:ext uri="{FF2B5EF4-FFF2-40B4-BE49-F238E27FC236}">
                <a16:creationId xmlns:a16="http://schemas.microsoft.com/office/drawing/2014/main" id="{ACB3A24A-82AA-9C46-ADC2-41A888D6378A}"/>
              </a:ext>
            </a:extLst>
          </p:cNvPr>
          <p:cNvSpPr txBox="1"/>
          <p:nvPr/>
        </p:nvSpPr>
        <p:spPr>
          <a:xfrm>
            <a:off x="7955829" y="3069472"/>
            <a:ext cx="2274851" cy="2308324"/>
          </a:xfrm>
          <a:prstGeom prst="rect">
            <a:avLst/>
          </a:prstGeom>
          <a:noFill/>
        </p:spPr>
        <p:txBody>
          <a:bodyPr wrap="square" rtlCol="0">
            <a:spAutoFit/>
          </a:bodyPr>
          <a:lstStyle/>
          <a:p>
            <a:pPr algn="ctr"/>
            <a:r>
              <a:rPr lang="en-US" b="1" dirty="0">
                <a:solidFill>
                  <a:schemeClr val="bg1"/>
                </a:solidFill>
              </a:rPr>
              <a:t>RELATED TO USING &amp; BEING HIGH</a:t>
            </a:r>
          </a:p>
          <a:p>
            <a:pPr algn="ctr"/>
            <a:endParaRPr lang="en-US" b="1" dirty="0">
              <a:solidFill>
                <a:schemeClr val="bg1"/>
              </a:solidFill>
            </a:endParaRPr>
          </a:p>
          <a:p>
            <a:pPr algn="ctr"/>
            <a:r>
              <a:rPr lang="en-US" b="1" dirty="0">
                <a:solidFill>
                  <a:schemeClr val="bg1"/>
                </a:solidFill>
              </a:rPr>
              <a:t>RELATED TO WITHDRAWL</a:t>
            </a:r>
          </a:p>
          <a:p>
            <a:pPr algn="ctr"/>
            <a:endParaRPr lang="en-US" b="1" dirty="0">
              <a:solidFill>
                <a:schemeClr val="bg1"/>
              </a:solidFill>
            </a:endParaRPr>
          </a:p>
          <a:p>
            <a:pPr algn="ctr"/>
            <a:r>
              <a:rPr lang="en-US" b="1" dirty="0">
                <a:solidFill>
                  <a:schemeClr val="bg1"/>
                </a:solidFill>
              </a:rPr>
              <a:t>MENTAL HEALTH</a:t>
            </a:r>
          </a:p>
          <a:p>
            <a:pPr algn="ctr"/>
            <a:r>
              <a:rPr lang="en-US" b="1" dirty="0">
                <a:solidFill>
                  <a:schemeClr val="bg1"/>
                </a:solidFill>
              </a:rPr>
              <a:t>ISSUES</a:t>
            </a:r>
          </a:p>
        </p:txBody>
      </p:sp>
    </p:spTree>
    <p:extLst>
      <p:ext uri="{BB962C8B-B14F-4D97-AF65-F5344CB8AC3E}">
        <p14:creationId xmlns:p14="http://schemas.microsoft.com/office/powerpoint/2010/main" val="3798429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4071887-E1A8-F74F-B86E-BBAEDD5DED26}"/>
              </a:ext>
            </a:extLst>
          </p:cNvPr>
          <p:cNvPicPr>
            <a:picLocks noChangeAspect="1"/>
          </p:cNvPicPr>
          <p:nvPr/>
        </p:nvPicPr>
        <p:blipFill>
          <a:blip r:embed="rId2"/>
          <a:stretch>
            <a:fillRect/>
          </a:stretch>
        </p:blipFill>
        <p:spPr>
          <a:xfrm>
            <a:off x="702528" y="-157515"/>
            <a:ext cx="10337180" cy="7752885"/>
          </a:xfrm>
          <a:prstGeom prst="rect">
            <a:avLst/>
          </a:prstGeom>
        </p:spPr>
      </p:pic>
      <p:sp>
        <p:nvSpPr>
          <p:cNvPr id="4" name="TextBox 3">
            <a:extLst>
              <a:ext uri="{FF2B5EF4-FFF2-40B4-BE49-F238E27FC236}">
                <a16:creationId xmlns:a16="http://schemas.microsoft.com/office/drawing/2014/main" id="{21AEF5A5-AA7D-0F4B-866F-4E7EF2A4391B}"/>
              </a:ext>
            </a:extLst>
          </p:cNvPr>
          <p:cNvSpPr txBox="1"/>
          <p:nvPr/>
        </p:nvSpPr>
        <p:spPr>
          <a:xfrm>
            <a:off x="4686562" y="3133036"/>
            <a:ext cx="2440748" cy="830997"/>
          </a:xfrm>
          <a:prstGeom prst="rect">
            <a:avLst/>
          </a:prstGeom>
          <a:noFill/>
        </p:spPr>
        <p:txBody>
          <a:bodyPr wrap="square" rtlCol="0">
            <a:spAutoFit/>
          </a:bodyPr>
          <a:lstStyle/>
          <a:p>
            <a:pPr algn="ctr"/>
            <a:r>
              <a:rPr lang="en-US" sz="2400" b="1" dirty="0">
                <a:solidFill>
                  <a:schemeClr val="bg1"/>
                </a:solidFill>
              </a:rPr>
              <a:t>POVERTY</a:t>
            </a:r>
          </a:p>
          <a:p>
            <a:pPr algn="ctr"/>
            <a:r>
              <a:rPr lang="en-US" sz="2400" b="1" dirty="0">
                <a:solidFill>
                  <a:schemeClr val="bg1"/>
                </a:solidFill>
              </a:rPr>
              <a:t>HOMELESSNESS</a:t>
            </a:r>
          </a:p>
        </p:txBody>
      </p:sp>
      <p:sp>
        <p:nvSpPr>
          <p:cNvPr id="5" name="TextBox 4">
            <a:extLst>
              <a:ext uri="{FF2B5EF4-FFF2-40B4-BE49-F238E27FC236}">
                <a16:creationId xmlns:a16="http://schemas.microsoft.com/office/drawing/2014/main" id="{A0B9B501-E2DE-7D4F-A408-B74904494626}"/>
              </a:ext>
            </a:extLst>
          </p:cNvPr>
          <p:cNvSpPr txBox="1"/>
          <p:nvPr/>
        </p:nvSpPr>
        <p:spPr>
          <a:xfrm>
            <a:off x="144968" y="89208"/>
            <a:ext cx="10337180" cy="523220"/>
          </a:xfrm>
          <a:prstGeom prst="rect">
            <a:avLst/>
          </a:prstGeom>
          <a:noFill/>
        </p:spPr>
        <p:txBody>
          <a:bodyPr wrap="square" rtlCol="0">
            <a:spAutoFit/>
          </a:bodyPr>
          <a:lstStyle/>
          <a:p>
            <a:pPr algn="ctr"/>
            <a:r>
              <a:rPr lang="en-US" sz="2800" dirty="0"/>
              <a:t>HARMS &amp; CONCERNS RELATED HIGH RATES OF POVERTY</a:t>
            </a:r>
          </a:p>
        </p:txBody>
      </p:sp>
      <p:sp>
        <p:nvSpPr>
          <p:cNvPr id="6" name="TextBox 5">
            <a:extLst>
              <a:ext uri="{FF2B5EF4-FFF2-40B4-BE49-F238E27FC236}">
                <a16:creationId xmlns:a16="http://schemas.microsoft.com/office/drawing/2014/main" id="{39771A2B-AA2B-1A4A-9D1A-83C4747A613F}"/>
              </a:ext>
            </a:extLst>
          </p:cNvPr>
          <p:cNvSpPr txBox="1"/>
          <p:nvPr/>
        </p:nvSpPr>
        <p:spPr>
          <a:xfrm>
            <a:off x="3295185" y="769434"/>
            <a:ext cx="5140712" cy="461665"/>
          </a:xfrm>
          <a:prstGeom prst="rect">
            <a:avLst/>
          </a:prstGeom>
          <a:noFill/>
        </p:spPr>
        <p:txBody>
          <a:bodyPr wrap="square" rtlCol="0">
            <a:spAutoFit/>
          </a:bodyPr>
          <a:lstStyle/>
          <a:p>
            <a:pPr algn="ctr"/>
            <a:r>
              <a:rPr lang="en-US" sz="2400" b="1" dirty="0">
                <a:solidFill>
                  <a:schemeClr val="bg1"/>
                </a:solidFill>
              </a:rPr>
              <a:t>INTERFERENCE WITH DAILY LIFE</a:t>
            </a:r>
          </a:p>
        </p:txBody>
      </p:sp>
      <p:sp>
        <p:nvSpPr>
          <p:cNvPr id="7" name="TextBox 6">
            <a:extLst>
              <a:ext uri="{FF2B5EF4-FFF2-40B4-BE49-F238E27FC236}">
                <a16:creationId xmlns:a16="http://schemas.microsoft.com/office/drawing/2014/main" id="{39DB1099-2D1E-C346-A42A-35A87C11D12D}"/>
              </a:ext>
            </a:extLst>
          </p:cNvPr>
          <p:cNvSpPr txBox="1"/>
          <p:nvPr/>
        </p:nvSpPr>
        <p:spPr>
          <a:xfrm>
            <a:off x="2755557" y="1186908"/>
            <a:ext cx="6333893" cy="1200329"/>
          </a:xfrm>
          <a:prstGeom prst="rect">
            <a:avLst/>
          </a:prstGeom>
          <a:noFill/>
        </p:spPr>
        <p:txBody>
          <a:bodyPr wrap="square" rtlCol="0">
            <a:spAutoFit/>
          </a:bodyPr>
          <a:lstStyle/>
          <a:p>
            <a:pPr algn="ctr"/>
            <a:r>
              <a:rPr lang="en-US" b="1" dirty="0">
                <a:solidFill>
                  <a:schemeClr val="bg1"/>
                </a:solidFill>
              </a:rPr>
              <a:t>FOR MEMBERS OF THE COMMUNITY INCLUDING</a:t>
            </a:r>
          </a:p>
          <a:p>
            <a:pPr algn="ctr"/>
            <a:r>
              <a:rPr lang="en-US" b="1" dirty="0">
                <a:solidFill>
                  <a:schemeClr val="bg1"/>
                </a:solidFill>
              </a:rPr>
              <a:t>LACK OF ADEQUATE RESOURCES &amp; OPPORTUNITY, CONGESTED SIDEWALKS, INSTABILTY, LACK OF ECONOMIC</a:t>
            </a:r>
          </a:p>
        </p:txBody>
      </p:sp>
      <p:sp>
        <p:nvSpPr>
          <p:cNvPr id="8" name="TextBox 7">
            <a:extLst>
              <a:ext uri="{FF2B5EF4-FFF2-40B4-BE49-F238E27FC236}">
                <a16:creationId xmlns:a16="http://schemas.microsoft.com/office/drawing/2014/main" id="{7E4E6D1A-FA0E-454C-8A16-B314828246A0}"/>
              </a:ext>
            </a:extLst>
          </p:cNvPr>
          <p:cNvSpPr txBox="1"/>
          <p:nvPr/>
        </p:nvSpPr>
        <p:spPr>
          <a:xfrm>
            <a:off x="1769352" y="2078281"/>
            <a:ext cx="1973767" cy="461665"/>
          </a:xfrm>
          <a:prstGeom prst="rect">
            <a:avLst/>
          </a:prstGeom>
          <a:noFill/>
        </p:spPr>
        <p:txBody>
          <a:bodyPr wrap="square" rtlCol="0">
            <a:spAutoFit/>
          </a:bodyPr>
          <a:lstStyle/>
          <a:p>
            <a:pPr algn="ctr"/>
            <a:r>
              <a:rPr lang="en-US" sz="2400" b="1" dirty="0">
                <a:solidFill>
                  <a:schemeClr val="bg1"/>
                </a:solidFill>
              </a:rPr>
              <a:t>VIOLENCE</a:t>
            </a:r>
          </a:p>
        </p:txBody>
      </p:sp>
      <p:sp>
        <p:nvSpPr>
          <p:cNvPr id="9" name="TextBox 8">
            <a:extLst>
              <a:ext uri="{FF2B5EF4-FFF2-40B4-BE49-F238E27FC236}">
                <a16:creationId xmlns:a16="http://schemas.microsoft.com/office/drawing/2014/main" id="{F378C6EB-0166-FF4C-8AD4-2CB08D1FFCB8}"/>
              </a:ext>
            </a:extLst>
          </p:cNvPr>
          <p:cNvSpPr txBox="1"/>
          <p:nvPr/>
        </p:nvSpPr>
        <p:spPr>
          <a:xfrm>
            <a:off x="1588329" y="2576457"/>
            <a:ext cx="2536903" cy="2585323"/>
          </a:xfrm>
          <a:prstGeom prst="rect">
            <a:avLst/>
          </a:prstGeom>
          <a:noFill/>
        </p:spPr>
        <p:txBody>
          <a:bodyPr wrap="square" rtlCol="0">
            <a:spAutoFit/>
          </a:bodyPr>
          <a:lstStyle/>
          <a:p>
            <a:pPr algn="ctr"/>
            <a:r>
              <a:rPr lang="en-US" b="1" dirty="0">
                <a:solidFill>
                  <a:schemeClr val="bg1"/>
                </a:solidFill>
              </a:rPr>
              <a:t>IMPLIED OR THREATENED</a:t>
            </a:r>
          </a:p>
          <a:p>
            <a:pPr algn="ctr"/>
            <a:r>
              <a:rPr lang="en-US" b="1" dirty="0">
                <a:solidFill>
                  <a:schemeClr val="bg1"/>
                </a:solidFill>
              </a:rPr>
              <a:t>ACTUAL</a:t>
            </a:r>
          </a:p>
          <a:p>
            <a:pPr algn="ctr"/>
            <a:r>
              <a:rPr lang="en-US" b="1" dirty="0">
                <a:solidFill>
                  <a:schemeClr val="bg1"/>
                </a:solidFill>
              </a:rPr>
              <a:t>SEXUAL VIOLENCE, PARTNER VIOLENCE</a:t>
            </a:r>
          </a:p>
          <a:p>
            <a:pPr algn="ctr"/>
            <a:endParaRPr lang="en-US" b="1" dirty="0">
              <a:solidFill>
                <a:schemeClr val="bg1"/>
              </a:solidFill>
            </a:endParaRPr>
          </a:p>
          <a:p>
            <a:pPr algn="ctr"/>
            <a:r>
              <a:rPr lang="en-US" b="1" dirty="0">
                <a:solidFill>
                  <a:schemeClr val="bg1"/>
                </a:solidFill>
              </a:rPr>
              <a:t>PROPERTY LOSS</a:t>
            </a:r>
          </a:p>
          <a:p>
            <a:pPr algn="ctr"/>
            <a:r>
              <a:rPr lang="en-US" b="1" dirty="0">
                <a:solidFill>
                  <a:schemeClr val="bg1"/>
                </a:solidFill>
              </a:rPr>
              <a:t>INCLUDING </a:t>
            </a:r>
          </a:p>
          <a:p>
            <a:pPr algn="ctr"/>
            <a:r>
              <a:rPr lang="en-US" b="1" dirty="0">
                <a:solidFill>
                  <a:schemeClr val="bg1"/>
                </a:solidFill>
              </a:rPr>
              <a:t>THEFT AND GRAFFITTI</a:t>
            </a:r>
          </a:p>
        </p:txBody>
      </p:sp>
      <p:sp>
        <p:nvSpPr>
          <p:cNvPr id="10" name="TextBox 9">
            <a:extLst>
              <a:ext uri="{FF2B5EF4-FFF2-40B4-BE49-F238E27FC236}">
                <a16:creationId xmlns:a16="http://schemas.microsoft.com/office/drawing/2014/main" id="{F0ED22FD-EAE3-3E4E-A8EE-89E87BDE7549}"/>
              </a:ext>
            </a:extLst>
          </p:cNvPr>
          <p:cNvSpPr txBox="1"/>
          <p:nvPr/>
        </p:nvSpPr>
        <p:spPr>
          <a:xfrm>
            <a:off x="3605611" y="5038456"/>
            <a:ext cx="4633784" cy="1938992"/>
          </a:xfrm>
          <a:prstGeom prst="rect">
            <a:avLst/>
          </a:prstGeom>
          <a:noFill/>
        </p:spPr>
        <p:txBody>
          <a:bodyPr wrap="square" rtlCol="0">
            <a:spAutoFit/>
          </a:bodyPr>
          <a:lstStyle/>
          <a:p>
            <a:pPr algn="ctr"/>
            <a:r>
              <a:rPr lang="en-US" sz="2400" b="1" dirty="0">
                <a:solidFill>
                  <a:schemeClr val="bg1"/>
                </a:solidFill>
              </a:rPr>
              <a:t>DETERIORATING PUBLIC HEALTH</a:t>
            </a:r>
          </a:p>
          <a:p>
            <a:pPr algn="ctr"/>
            <a:r>
              <a:rPr lang="en-US" b="1" dirty="0">
                <a:solidFill>
                  <a:schemeClr val="bg1"/>
                </a:solidFill>
              </a:rPr>
              <a:t> VISIBLE: OBESITY OR MALNURISHMENT, MOBILITY ISSUES</a:t>
            </a:r>
          </a:p>
          <a:p>
            <a:pPr algn="ctr"/>
            <a:r>
              <a:rPr lang="en-US" b="1" dirty="0">
                <a:solidFill>
                  <a:schemeClr val="bg1"/>
                </a:solidFill>
              </a:rPr>
              <a:t>INVISIBLE: SHORTENED LIFE EXPECTANCY</a:t>
            </a:r>
          </a:p>
          <a:p>
            <a:pPr algn="ctr"/>
            <a:endParaRPr lang="en-US" b="1" dirty="0">
              <a:solidFill>
                <a:schemeClr val="bg1"/>
              </a:solidFill>
            </a:endParaRPr>
          </a:p>
        </p:txBody>
      </p:sp>
      <p:sp>
        <p:nvSpPr>
          <p:cNvPr id="11" name="TextBox 10">
            <a:extLst>
              <a:ext uri="{FF2B5EF4-FFF2-40B4-BE49-F238E27FC236}">
                <a16:creationId xmlns:a16="http://schemas.microsoft.com/office/drawing/2014/main" id="{3BB40A5B-3B1E-6F4F-A254-75961B398709}"/>
              </a:ext>
            </a:extLst>
          </p:cNvPr>
          <p:cNvSpPr txBox="1"/>
          <p:nvPr/>
        </p:nvSpPr>
        <p:spPr>
          <a:xfrm>
            <a:off x="7713479" y="2333827"/>
            <a:ext cx="2536903" cy="830997"/>
          </a:xfrm>
          <a:prstGeom prst="rect">
            <a:avLst/>
          </a:prstGeom>
          <a:noFill/>
        </p:spPr>
        <p:txBody>
          <a:bodyPr wrap="square" rtlCol="0">
            <a:spAutoFit/>
          </a:bodyPr>
          <a:lstStyle/>
          <a:p>
            <a:pPr algn="ctr"/>
            <a:r>
              <a:rPr lang="en-US" sz="2400" b="1" dirty="0">
                <a:solidFill>
                  <a:schemeClr val="bg1"/>
                </a:solidFill>
              </a:rPr>
              <a:t>UNPREDICTABLE</a:t>
            </a:r>
          </a:p>
          <a:p>
            <a:pPr algn="ctr"/>
            <a:r>
              <a:rPr lang="en-US" sz="2400" b="1" dirty="0">
                <a:solidFill>
                  <a:schemeClr val="bg1"/>
                </a:solidFill>
              </a:rPr>
              <a:t>BEHAVIORS</a:t>
            </a:r>
          </a:p>
        </p:txBody>
      </p:sp>
      <p:sp>
        <p:nvSpPr>
          <p:cNvPr id="12" name="TextBox 11">
            <a:extLst>
              <a:ext uri="{FF2B5EF4-FFF2-40B4-BE49-F238E27FC236}">
                <a16:creationId xmlns:a16="http://schemas.microsoft.com/office/drawing/2014/main" id="{ACB3A24A-82AA-9C46-ADC2-41A888D6378A}"/>
              </a:ext>
            </a:extLst>
          </p:cNvPr>
          <p:cNvSpPr txBox="1"/>
          <p:nvPr/>
        </p:nvSpPr>
        <p:spPr>
          <a:xfrm>
            <a:off x="7819790" y="3194802"/>
            <a:ext cx="2274851" cy="2031325"/>
          </a:xfrm>
          <a:prstGeom prst="rect">
            <a:avLst/>
          </a:prstGeom>
          <a:noFill/>
        </p:spPr>
        <p:txBody>
          <a:bodyPr wrap="square" rtlCol="0">
            <a:spAutoFit/>
          </a:bodyPr>
          <a:lstStyle/>
          <a:p>
            <a:pPr algn="ctr"/>
            <a:r>
              <a:rPr lang="en-US" b="1" dirty="0">
                <a:solidFill>
                  <a:schemeClr val="bg1"/>
                </a:solidFill>
              </a:rPr>
              <a:t>RELATED TO TRAUMA</a:t>
            </a:r>
          </a:p>
          <a:p>
            <a:pPr algn="ctr"/>
            <a:endParaRPr lang="en-US" b="1" dirty="0">
              <a:solidFill>
                <a:schemeClr val="bg1"/>
              </a:solidFill>
            </a:endParaRPr>
          </a:p>
          <a:p>
            <a:pPr algn="ctr"/>
            <a:r>
              <a:rPr lang="en-US" b="1" dirty="0">
                <a:solidFill>
                  <a:schemeClr val="bg1"/>
                </a:solidFill>
              </a:rPr>
              <a:t>RELATED TO UNTREATED MENTAL HEALTH CONCERNS</a:t>
            </a:r>
          </a:p>
        </p:txBody>
      </p:sp>
    </p:spTree>
    <p:extLst>
      <p:ext uri="{BB962C8B-B14F-4D97-AF65-F5344CB8AC3E}">
        <p14:creationId xmlns:p14="http://schemas.microsoft.com/office/powerpoint/2010/main" val="2087333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FF9FC-7FA5-2042-BD72-6A45FE882479}"/>
              </a:ext>
            </a:extLst>
          </p:cNvPr>
          <p:cNvSpPr>
            <a:spLocks noGrp="1"/>
          </p:cNvSpPr>
          <p:nvPr>
            <p:ph type="ctrTitle"/>
          </p:nvPr>
        </p:nvSpPr>
        <p:spPr>
          <a:xfrm>
            <a:off x="1154955" y="304591"/>
            <a:ext cx="9237077" cy="861420"/>
          </a:xfrm>
        </p:spPr>
        <p:txBody>
          <a:bodyPr/>
          <a:lstStyle/>
          <a:p>
            <a:r>
              <a:rPr lang="en-US" sz="4400" dirty="0"/>
              <a:t>Race and Racism :</a:t>
            </a:r>
          </a:p>
        </p:txBody>
      </p:sp>
      <p:sp>
        <p:nvSpPr>
          <p:cNvPr id="6" name="Title 1">
            <a:extLst>
              <a:ext uri="{FF2B5EF4-FFF2-40B4-BE49-F238E27FC236}">
                <a16:creationId xmlns:a16="http://schemas.microsoft.com/office/drawing/2014/main" id="{0E59E70D-5F2B-ED4B-A236-83233E976169}"/>
              </a:ext>
            </a:extLst>
          </p:cNvPr>
          <p:cNvSpPr txBox="1">
            <a:spLocks/>
          </p:cNvSpPr>
          <p:nvPr/>
        </p:nvSpPr>
        <p:spPr bwMode="gray">
          <a:xfrm>
            <a:off x="1154955" y="5108196"/>
            <a:ext cx="10283209" cy="1210961"/>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571500" indent="-571500">
              <a:buFont typeface="Arial" panose="020B0604020202020204" pitchFamily="34" charset="0"/>
              <a:buChar char="•"/>
            </a:pPr>
            <a:r>
              <a:rPr lang="en-US" sz="2500" dirty="0">
                <a:solidFill>
                  <a:schemeClr val="bg1"/>
                </a:solidFill>
              </a:rPr>
              <a:t>Chronic under investment and over enforcement have created on-going, chaotic conditions in the TL. These conditions are, in part, the result of historical racism and on-going structural racism.</a:t>
            </a:r>
          </a:p>
          <a:p>
            <a:endParaRPr lang="en-US" sz="2500" dirty="0">
              <a:solidFill>
                <a:schemeClr val="bg1"/>
              </a:solidFill>
            </a:endParaRPr>
          </a:p>
          <a:p>
            <a:pPr marL="571500" indent="-571500">
              <a:buFont typeface="Arial" panose="020B0604020202020204" pitchFamily="34" charset="0"/>
              <a:buChar char="•"/>
            </a:pPr>
            <a:r>
              <a:rPr lang="en-US" sz="2500" dirty="0">
                <a:solidFill>
                  <a:schemeClr val="bg1"/>
                </a:solidFill>
              </a:rPr>
              <a:t>Any initiative to address open-air drug market will be more effective if accompanied by public race conscious process.</a:t>
            </a:r>
          </a:p>
          <a:p>
            <a:endParaRPr lang="en-US" sz="2500" dirty="0">
              <a:solidFill>
                <a:schemeClr val="bg1"/>
              </a:solidFill>
            </a:endParaRPr>
          </a:p>
          <a:p>
            <a:pPr marL="571500" indent="-571500">
              <a:buFont typeface="Arial" panose="020B0604020202020204" pitchFamily="34" charset="0"/>
              <a:buChar char="•"/>
            </a:pPr>
            <a:r>
              <a:rPr lang="en-US" sz="2500" dirty="0"/>
              <a:t>If we want a process of accountability and repair to be effective in changing conditions in the neighborhood, it will have to include a commitment to economic repair and investment for addressing the historical harms of racism. </a:t>
            </a:r>
            <a:endParaRPr lang="en-US" sz="2500" dirty="0">
              <a:solidFill>
                <a:schemeClr val="bg1"/>
              </a:solidFill>
            </a:endParaRPr>
          </a:p>
          <a:p>
            <a:pPr marL="571500" indent="-571500">
              <a:buFont typeface="Arial" panose="020B0604020202020204" pitchFamily="34" charset="0"/>
              <a:buChar char="•"/>
            </a:pPr>
            <a:endParaRPr lang="en-US" sz="2500" dirty="0">
              <a:solidFill>
                <a:schemeClr val="bg1"/>
              </a:solidFill>
            </a:endParaRPr>
          </a:p>
        </p:txBody>
      </p:sp>
    </p:spTree>
    <p:extLst>
      <p:ext uri="{BB962C8B-B14F-4D97-AF65-F5344CB8AC3E}">
        <p14:creationId xmlns:p14="http://schemas.microsoft.com/office/powerpoint/2010/main" val="3365028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FF9FC-7FA5-2042-BD72-6A45FE882479}"/>
              </a:ext>
            </a:extLst>
          </p:cNvPr>
          <p:cNvSpPr>
            <a:spLocks noGrp="1"/>
          </p:cNvSpPr>
          <p:nvPr>
            <p:ph type="ctrTitle"/>
          </p:nvPr>
        </p:nvSpPr>
        <p:spPr>
          <a:xfrm>
            <a:off x="1154955" y="541355"/>
            <a:ext cx="9237077" cy="861420"/>
          </a:xfrm>
        </p:spPr>
        <p:txBody>
          <a:bodyPr/>
          <a:lstStyle/>
          <a:p>
            <a:r>
              <a:rPr lang="en-US" sz="4400" dirty="0"/>
              <a:t>Recommendation:</a:t>
            </a:r>
          </a:p>
        </p:txBody>
      </p:sp>
      <p:sp>
        <p:nvSpPr>
          <p:cNvPr id="4" name="Title 1">
            <a:extLst>
              <a:ext uri="{FF2B5EF4-FFF2-40B4-BE49-F238E27FC236}">
                <a16:creationId xmlns:a16="http://schemas.microsoft.com/office/drawing/2014/main" id="{BA3781E7-749A-C047-8AFD-BB55ACAB4BF1}"/>
              </a:ext>
            </a:extLst>
          </p:cNvPr>
          <p:cNvSpPr txBox="1">
            <a:spLocks/>
          </p:cNvSpPr>
          <p:nvPr/>
        </p:nvSpPr>
        <p:spPr bwMode="gray">
          <a:xfrm>
            <a:off x="1154955" y="1378060"/>
            <a:ext cx="8077672" cy="861420"/>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400" dirty="0">
                <a:solidFill>
                  <a:schemeClr val="bg1"/>
                </a:solidFill>
              </a:rPr>
              <a:t>A plan that is</a:t>
            </a:r>
            <a:endParaRPr lang="en-US" sz="800" dirty="0">
              <a:solidFill>
                <a:schemeClr val="bg1"/>
              </a:solidFill>
            </a:endParaRPr>
          </a:p>
        </p:txBody>
      </p:sp>
      <p:sp>
        <p:nvSpPr>
          <p:cNvPr id="6" name="Title 1">
            <a:extLst>
              <a:ext uri="{FF2B5EF4-FFF2-40B4-BE49-F238E27FC236}">
                <a16:creationId xmlns:a16="http://schemas.microsoft.com/office/drawing/2014/main" id="{0E59E70D-5F2B-ED4B-A236-83233E976169}"/>
              </a:ext>
            </a:extLst>
          </p:cNvPr>
          <p:cNvSpPr txBox="1">
            <a:spLocks/>
          </p:cNvSpPr>
          <p:nvPr/>
        </p:nvSpPr>
        <p:spPr bwMode="gray">
          <a:xfrm>
            <a:off x="1154955" y="2087811"/>
            <a:ext cx="8077672" cy="1210961"/>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571500" indent="-571500">
              <a:buFont typeface="Arial" panose="020B0604020202020204" pitchFamily="34" charset="0"/>
              <a:buChar char="•"/>
            </a:pPr>
            <a:r>
              <a:rPr lang="en-US" sz="4400" dirty="0">
                <a:solidFill>
                  <a:schemeClr val="bg1"/>
                </a:solidFill>
              </a:rPr>
              <a:t>Actionable &amp; Effective</a:t>
            </a:r>
          </a:p>
          <a:p>
            <a:pPr marL="571500" indent="-571500">
              <a:buFont typeface="Arial" panose="020B0604020202020204" pitchFamily="34" charset="0"/>
              <a:buChar char="•"/>
            </a:pPr>
            <a:endParaRPr lang="en-US" sz="800" dirty="0">
              <a:solidFill>
                <a:schemeClr val="bg1"/>
              </a:solidFill>
            </a:endParaRPr>
          </a:p>
        </p:txBody>
      </p:sp>
      <p:sp>
        <p:nvSpPr>
          <p:cNvPr id="10" name="Title 1">
            <a:extLst>
              <a:ext uri="{FF2B5EF4-FFF2-40B4-BE49-F238E27FC236}">
                <a16:creationId xmlns:a16="http://schemas.microsoft.com/office/drawing/2014/main" id="{29A09F15-69AE-0A4C-A7A6-9BA785E30A16}"/>
              </a:ext>
            </a:extLst>
          </p:cNvPr>
          <p:cNvSpPr txBox="1">
            <a:spLocks/>
          </p:cNvSpPr>
          <p:nvPr/>
        </p:nvSpPr>
        <p:spPr bwMode="gray">
          <a:xfrm>
            <a:off x="1154955" y="4426438"/>
            <a:ext cx="9737124" cy="1747591"/>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571500" indent="-571500">
              <a:buFont typeface="Arial" panose="020B0604020202020204" pitchFamily="34" charset="0"/>
              <a:buChar char="•"/>
            </a:pPr>
            <a:r>
              <a:rPr lang="en-US" sz="4400" dirty="0">
                <a:solidFill>
                  <a:schemeClr val="bg1"/>
                </a:solidFill>
              </a:rPr>
              <a:t>Accountable to diverse communities within the TL</a:t>
            </a:r>
          </a:p>
          <a:p>
            <a:pPr marL="571500" indent="-571500">
              <a:buFont typeface="Arial" panose="020B0604020202020204" pitchFamily="34" charset="0"/>
              <a:buChar char="•"/>
            </a:pPr>
            <a:endParaRPr lang="en-US" sz="800" dirty="0">
              <a:solidFill>
                <a:schemeClr val="bg1"/>
              </a:solidFill>
            </a:endParaRPr>
          </a:p>
        </p:txBody>
      </p:sp>
      <p:sp>
        <p:nvSpPr>
          <p:cNvPr id="11" name="Title 1">
            <a:extLst>
              <a:ext uri="{FF2B5EF4-FFF2-40B4-BE49-F238E27FC236}">
                <a16:creationId xmlns:a16="http://schemas.microsoft.com/office/drawing/2014/main" id="{2713552A-028A-0147-BB0A-4C69655A68E5}"/>
              </a:ext>
            </a:extLst>
          </p:cNvPr>
          <p:cNvSpPr txBox="1">
            <a:spLocks/>
          </p:cNvSpPr>
          <p:nvPr/>
        </p:nvSpPr>
        <p:spPr bwMode="gray">
          <a:xfrm>
            <a:off x="1154955" y="3868793"/>
            <a:ext cx="8077672" cy="861420"/>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4400" dirty="0">
              <a:solidFill>
                <a:schemeClr val="bg1"/>
              </a:solidFill>
            </a:endParaRPr>
          </a:p>
          <a:p>
            <a:pPr marL="571500" indent="-571500">
              <a:buFont typeface="Arial" panose="020B0604020202020204" pitchFamily="34" charset="0"/>
              <a:buChar char="•"/>
            </a:pPr>
            <a:r>
              <a:rPr lang="en-US" sz="4400" dirty="0">
                <a:solidFill>
                  <a:schemeClr val="bg1"/>
                </a:solidFill>
              </a:rPr>
              <a:t>Multifaceted</a:t>
            </a:r>
          </a:p>
          <a:p>
            <a:pPr marL="571500" indent="-571500">
              <a:buFont typeface="Arial" panose="020B0604020202020204" pitchFamily="34" charset="0"/>
              <a:buChar char="•"/>
            </a:pPr>
            <a:r>
              <a:rPr lang="en-US" sz="4400" dirty="0">
                <a:solidFill>
                  <a:schemeClr val="bg1"/>
                </a:solidFill>
              </a:rPr>
              <a:t>Builds on existing resources</a:t>
            </a:r>
          </a:p>
          <a:p>
            <a:pPr marL="571500" indent="-571500">
              <a:buFont typeface="Arial" panose="020B0604020202020204" pitchFamily="34" charset="0"/>
              <a:buChar char="•"/>
            </a:pPr>
            <a:endParaRPr lang="en-US" sz="800" dirty="0">
              <a:solidFill>
                <a:schemeClr val="bg1"/>
              </a:solidFill>
            </a:endParaRPr>
          </a:p>
        </p:txBody>
      </p:sp>
    </p:spTree>
    <p:extLst>
      <p:ext uri="{BB962C8B-B14F-4D97-AF65-F5344CB8AC3E}">
        <p14:creationId xmlns:p14="http://schemas.microsoft.com/office/powerpoint/2010/main" val="1815919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31136" y="684385"/>
            <a:ext cx="7729728" cy="695379"/>
          </a:xfrm>
        </p:spPr>
        <p:txBody>
          <a:bodyPr>
            <a:normAutofit fontScale="90000"/>
          </a:bodyPr>
          <a:lstStyle/>
          <a:p>
            <a:r>
              <a:rPr lang="en-US" b="1" dirty="0"/>
              <a:t>Touchstone Practices</a:t>
            </a:r>
          </a:p>
        </p:txBody>
      </p:sp>
      <p:sp>
        <p:nvSpPr>
          <p:cNvPr id="5" name="Content Placeholder 4"/>
          <p:cNvSpPr>
            <a:spLocks noGrp="1"/>
          </p:cNvSpPr>
          <p:nvPr>
            <p:ph sz="half" idx="1"/>
          </p:nvPr>
        </p:nvSpPr>
        <p:spPr>
          <a:xfrm>
            <a:off x="636814" y="1869622"/>
            <a:ext cx="5216869" cy="5245481"/>
          </a:xfrm>
        </p:spPr>
        <p:txBody>
          <a:bodyPr>
            <a:normAutofit fontScale="92500" lnSpcReduction="20000"/>
          </a:bodyPr>
          <a:lstStyle/>
          <a:p>
            <a:pPr algn="just"/>
            <a:r>
              <a:rPr lang="en-US" b="1" dirty="0"/>
              <a:t>Give and receive welcome. </a:t>
            </a:r>
          </a:p>
          <a:p>
            <a:pPr marL="228600" lvl="1" indent="0" algn="just">
              <a:buNone/>
            </a:pPr>
            <a:r>
              <a:rPr lang="en-US" dirty="0"/>
              <a:t>In this circle we support each other's learning by giving and receiving hospitality, reconnecting to abundance, and remembering there is more than enough for all of to thrive. </a:t>
            </a:r>
          </a:p>
          <a:p>
            <a:pPr algn="just"/>
            <a:r>
              <a:rPr lang="en-US" b="1" i="1" dirty="0"/>
              <a:t>All </a:t>
            </a:r>
            <a:r>
              <a:rPr lang="en-US" b="1" dirty="0"/>
              <a:t>of you is welcome here. </a:t>
            </a:r>
          </a:p>
          <a:p>
            <a:pPr marL="228600" lvl="1" indent="0" algn="just">
              <a:buNone/>
            </a:pPr>
            <a:r>
              <a:rPr lang="en-US" dirty="0"/>
              <a:t>Be here with your purpose, gifts, and strengths and as well as your, doubts, fears and failings, your listening as well as your speaking, your full humanity. </a:t>
            </a:r>
          </a:p>
          <a:p>
            <a:pPr algn="just"/>
            <a:r>
              <a:rPr lang="en-US" b="1" dirty="0"/>
              <a:t>What is offered in the circle is an invitation, you choose how you participate. </a:t>
            </a:r>
          </a:p>
          <a:p>
            <a:pPr marL="228600" lvl="1" indent="0" algn="just">
              <a:buNone/>
            </a:pPr>
            <a:r>
              <a:rPr lang="en-US" dirty="0"/>
              <a:t>Do whatever your soul calls for, and know that you do it with our support. Your soul knows your needs better than we do. 	</a:t>
            </a:r>
          </a:p>
          <a:p>
            <a:pPr algn="just"/>
            <a:r>
              <a:rPr lang="en-US" b="1" dirty="0"/>
              <a:t>Speak your truth in ways that respect other people's truth. </a:t>
            </a:r>
          </a:p>
          <a:p>
            <a:pPr marL="228600" lvl="1" indent="0" algn="just">
              <a:buNone/>
            </a:pPr>
            <a:r>
              <a:rPr lang="en-US" dirty="0"/>
              <a:t>Our views of reality may differ, but speaking one's truth in this Circle of Purpose does not mean correcting or debating what others say. Speak from your center to the center of the circle, using "I" statements that speak from your own experience, trusting people to do their own sifting and winnowing. </a:t>
            </a:r>
          </a:p>
          <a:p>
            <a:pPr marL="228600" lvl="1" indent="0" algn="just">
              <a:buNone/>
            </a:pPr>
            <a:endParaRPr lang="en-US" dirty="0"/>
          </a:p>
          <a:p>
            <a:endParaRPr lang="en-US" dirty="0"/>
          </a:p>
        </p:txBody>
      </p:sp>
      <p:sp>
        <p:nvSpPr>
          <p:cNvPr id="6" name="Content Placeholder 5"/>
          <p:cNvSpPr>
            <a:spLocks noGrp="1"/>
          </p:cNvSpPr>
          <p:nvPr>
            <p:ph sz="half" idx="2"/>
          </p:nvPr>
        </p:nvSpPr>
        <p:spPr>
          <a:xfrm>
            <a:off x="6338315" y="1869622"/>
            <a:ext cx="5214149" cy="5245481"/>
          </a:xfrm>
        </p:spPr>
        <p:txBody>
          <a:bodyPr>
            <a:normAutofit fontScale="92500" lnSpcReduction="20000"/>
          </a:bodyPr>
          <a:lstStyle/>
          <a:p>
            <a:pPr algn="just"/>
            <a:r>
              <a:rPr lang="en-US" b="1" dirty="0"/>
              <a:t>When the going gets rough, turn to wonder. </a:t>
            </a:r>
          </a:p>
          <a:p>
            <a:pPr marL="228600" lvl="1" indent="0" algn="just">
              <a:buNone/>
            </a:pPr>
            <a:r>
              <a:rPr lang="en-US" dirty="0"/>
              <a:t>If you feel judgmental, or defensive, ask yourself, "I wonder what brought her to this belief?" "I wonder what he's feeling right now?" "I wonder what my reaction teaches me about myself?" Set aside judgment to listen to others-and to yourself-more deeply. Get curious and make space. </a:t>
            </a:r>
          </a:p>
          <a:p>
            <a:pPr algn="just"/>
            <a:r>
              <a:rPr lang="en-US" b="1" dirty="0"/>
              <a:t>Learn to respond to others with honest, open questions. </a:t>
            </a:r>
          </a:p>
          <a:p>
            <a:pPr marL="228600" lvl="1" indent="0" algn="just">
              <a:buNone/>
            </a:pPr>
            <a:r>
              <a:rPr lang="en-US" dirty="0"/>
              <a:t>With such questions, we help "hear each other into deeper speech." </a:t>
            </a:r>
          </a:p>
          <a:p>
            <a:pPr algn="just"/>
            <a:r>
              <a:rPr lang="en-US" b="1" dirty="0"/>
              <a:t>Attend to your own inner teacher. </a:t>
            </a:r>
          </a:p>
          <a:p>
            <a:pPr marL="228600" lvl="1" indent="0" algn="just">
              <a:buNone/>
            </a:pPr>
            <a:r>
              <a:rPr lang="en-US" dirty="0"/>
              <a:t>We learn from others, of course. And, as we explore in our Circle of Purpose, we have a special opportunity to learn from within. We invite you to listen to your intuition; your inner wisdom is your most important teacher. 	</a:t>
            </a:r>
          </a:p>
          <a:p>
            <a:pPr marL="228600" lvl="1" indent="0" algn="just">
              <a:buNone/>
            </a:pPr>
            <a:endParaRPr lang="en-US" dirty="0"/>
          </a:p>
          <a:p>
            <a:pPr algn="just"/>
            <a:endParaRPr lang="en-US" dirty="0"/>
          </a:p>
          <a:p>
            <a:endParaRPr lang="en-US" dirty="0"/>
          </a:p>
        </p:txBody>
      </p:sp>
      <p:sp>
        <p:nvSpPr>
          <p:cNvPr id="12" name="Rectangle 11"/>
          <p:cNvSpPr/>
          <p:nvPr/>
        </p:nvSpPr>
        <p:spPr>
          <a:xfrm>
            <a:off x="7699249" y="6229108"/>
            <a:ext cx="4040209" cy="369332"/>
          </a:xfrm>
          <a:prstGeom prst="rect">
            <a:avLst/>
          </a:prstGeom>
        </p:spPr>
        <p:txBody>
          <a:bodyPr wrap="none">
            <a:spAutoFit/>
          </a:bodyPr>
          <a:lstStyle/>
          <a:p>
            <a:r>
              <a:rPr lang="en-US" b="1" dirty="0">
                <a:solidFill>
                  <a:srgbClr val="FF0000"/>
                </a:solidFill>
              </a:rPr>
              <a:t>Street Level Drug Dealing Taskforce</a:t>
            </a:r>
          </a:p>
        </p:txBody>
      </p:sp>
    </p:spTree>
    <p:extLst>
      <p:ext uri="{BB962C8B-B14F-4D97-AF65-F5344CB8AC3E}">
        <p14:creationId xmlns:p14="http://schemas.microsoft.com/office/powerpoint/2010/main" val="3089251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A396B6D0-8187-2A4C-AA3B-9CFD65AC6050}"/>
              </a:ext>
            </a:extLst>
          </p:cNvPr>
          <p:cNvSpPr/>
          <p:nvPr/>
        </p:nvSpPr>
        <p:spPr>
          <a:xfrm>
            <a:off x="1561247" y="338186"/>
            <a:ext cx="4114800" cy="4114800"/>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 name="Oval 5">
            <a:extLst>
              <a:ext uri="{FF2B5EF4-FFF2-40B4-BE49-F238E27FC236}">
                <a16:creationId xmlns:a16="http://schemas.microsoft.com/office/drawing/2014/main" id="{D1741256-7F5B-BE45-9D1B-32DDDA9DB3BF}"/>
              </a:ext>
            </a:extLst>
          </p:cNvPr>
          <p:cNvSpPr>
            <a:spLocks noChangeAspect="1"/>
          </p:cNvSpPr>
          <p:nvPr/>
        </p:nvSpPr>
        <p:spPr>
          <a:xfrm>
            <a:off x="4581082" y="47282"/>
            <a:ext cx="3840480" cy="3840480"/>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53824214-DC8A-EF44-891B-4D442338EFEB}"/>
              </a:ext>
            </a:extLst>
          </p:cNvPr>
          <p:cNvSpPr>
            <a:spLocks noChangeAspect="1"/>
          </p:cNvSpPr>
          <p:nvPr/>
        </p:nvSpPr>
        <p:spPr>
          <a:xfrm>
            <a:off x="1975700" y="2862145"/>
            <a:ext cx="4023360" cy="4023360"/>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FF2B5EF4-FFF2-40B4-BE49-F238E27FC236}">
                <a16:creationId xmlns:a16="http://schemas.microsoft.com/office/drawing/2014/main" id="{A1BE728A-D9FA-F34E-BDEC-3E0B21241BDE}"/>
              </a:ext>
            </a:extLst>
          </p:cNvPr>
          <p:cNvSpPr>
            <a:spLocks/>
          </p:cNvSpPr>
          <p:nvPr/>
        </p:nvSpPr>
        <p:spPr>
          <a:xfrm>
            <a:off x="4782396" y="2986973"/>
            <a:ext cx="3931920" cy="411480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928432EF-F82F-0444-BDC2-A9D3F6EA2460}"/>
              </a:ext>
            </a:extLst>
          </p:cNvPr>
          <p:cNvSpPr>
            <a:spLocks noChangeAspect="1"/>
          </p:cNvSpPr>
          <p:nvPr/>
        </p:nvSpPr>
        <p:spPr>
          <a:xfrm>
            <a:off x="6842913" y="1660241"/>
            <a:ext cx="3931920" cy="393192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2315D49-1580-4F41-AD8E-D558FEAD83EB}"/>
              </a:ext>
            </a:extLst>
          </p:cNvPr>
          <p:cNvSpPr/>
          <p:nvPr/>
        </p:nvSpPr>
        <p:spPr>
          <a:xfrm>
            <a:off x="4607779" y="2296826"/>
            <a:ext cx="2865260" cy="2057401"/>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E8AD4B83-0F15-104C-8245-1B4112E16ED1}"/>
              </a:ext>
            </a:extLst>
          </p:cNvPr>
          <p:cNvSpPr txBox="1"/>
          <p:nvPr/>
        </p:nvSpPr>
        <p:spPr>
          <a:xfrm>
            <a:off x="4686769" y="2297922"/>
            <a:ext cx="2721209" cy="2062103"/>
          </a:xfrm>
          <a:prstGeom prst="rect">
            <a:avLst/>
          </a:prstGeom>
          <a:noFill/>
        </p:spPr>
        <p:txBody>
          <a:bodyPr wrap="square" rtlCol="0">
            <a:spAutoFit/>
          </a:bodyPr>
          <a:lstStyle/>
          <a:p>
            <a:pPr algn="ctr"/>
            <a:r>
              <a:rPr lang="en-US" sz="2800" b="1" dirty="0"/>
              <a:t>Action Plan</a:t>
            </a:r>
          </a:p>
          <a:p>
            <a:pPr algn="ctr"/>
            <a:r>
              <a:rPr lang="en-US" sz="2800" b="1" dirty="0"/>
              <a:t>&amp; Resources</a:t>
            </a:r>
          </a:p>
          <a:p>
            <a:pPr algn="ctr"/>
            <a:r>
              <a:rPr lang="en-US" dirty="0"/>
              <a:t>Leading to </a:t>
            </a:r>
          </a:p>
          <a:p>
            <a:pPr algn="ctr"/>
            <a:r>
              <a:rPr lang="en-US" b="1" dirty="0"/>
              <a:t>short-term</a:t>
            </a:r>
            <a:r>
              <a:rPr lang="en-US" dirty="0"/>
              <a:t> and </a:t>
            </a:r>
          </a:p>
          <a:p>
            <a:pPr algn="ctr"/>
            <a:r>
              <a:rPr lang="en-US" dirty="0"/>
              <a:t>long-term improvements</a:t>
            </a:r>
          </a:p>
        </p:txBody>
      </p:sp>
      <p:sp>
        <p:nvSpPr>
          <p:cNvPr id="12" name="TextBox 11">
            <a:extLst>
              <a:ext uri="{FF2B5EF4-FFF2-40B4-BE49-F238E27FC236}">
                <a16:creationId xmlns:a16="http://schemas.microsoft.com/office/drawing/2014/main" id="{132FE0EC-B38B-8A4A-AB28-7B2FD8FBC901}"/>
              </a:ext>
            </a:extLst>
          </p:cNvPr>
          <p:cNvSpPr txBox="1"/>
          <p:nvPr/>
        </p:nvSpPr>
        <p:spPr>
          <a:xfrm>
            <a:off x="5248955" y="246289"/>
            <a:ext cx="2558316" cy="707886"/>
          </a:xfrm>
          <a:prstGeom prst="rect">
            <a:avLst/>
          </a:prstGeom>
          <a:noFill/>
        </p:spPr>
        <p:txBody>
          <a:bodyPr wrap="square" rtlCol="0">
            <a:spAutoFit/>
          </a:bodyPr>
          <a:lstStyle/>
          <a:p>
            <a:pPr algn="ctr"/>
            <a:r>
              <a:rPr lang="en-US" sz="2000" b="1" dirty="0">
                <a:solidFill>
                  <a:schemeClr val="bg1"/>
                </a:solidFill>
              </a:rPr>
              <a:t>Trauma </a:t>
            </a:r>
          </a:p>
          <a:p>
            <a:pPr algn="ctr"/>
            <a:r>
              <a:rPr lang="en-US" sz="2000" b="1" dirty="0">
                <a:solidFill>
                  <a:schemeClr val="bg1"/>
                </a:solidFill>
              </a:rPr>
              <a:t>Informed Systems</a:t>
            </a:r>
          </a:p>
        </p:txBody>
      </p:sp>
      <p:sp>
        <p:nvSpPr>
          <p:cNvPr id="13" name="TextBox 12">
            <a:extLst>
              <a:ext uri="{FF2B5EF4-FFF2-40B4-BE49-F238E27FC236}">
                <a16:creationId xmlns:a16="http://schemas.microsoft.com/office/drawing/2014/main" id="{312838D0-6B47-9942-9603-B1B3E95EC97A}"/>
              </a:ext>
            </a:extLst>
          </p:cNvPr>
          <p:cNvSpPr txBox="1"/>
          <p:nvPr/>
        </p:nvSpPr>
        <p:spPr>
          <a:xfrm>
            <a:off x="4955297" y="906938"/>
            <a:ext cx="3173313" cy="369332"/>
          </a:xfrm>
          <a:prstGeom prst="rect">
            <a:avLst/>
          </a:prstGeom>
          <a:noFill/>
        </p:spPr>
        <p:txBody>
          <a:bodyPr wrap="square" rtlCol="0">
            <a:spAutoFit/>
          </a:bodyPr>
          <a:lstStyle/>
          <a:p>
            <a:pPr algn="ctr"/>
            <a:r>
              <a:rPr lang="en-US" dirty="0">
                <a:solidFill>
                  <a:schemeClr val="bg1"/>
                </a:solidFill>
              </a:rPr>
              <a:t>Trauma changes behavior</a:t>
            </a:r>
          </a:p>
        </p:txBody>
      </p:sp>
      <p:sp>
        <p:nvSpPr>
          <p:cNvPr id="14" name="TextBox 13">
            <a:extLst>
              <a:ext uri="{FF2B5EF4-FFF2-40B4-BE49-F238E27FC236}">
                <a16:creationId xmlns:a16="http://schemas.microsoft.com/office/drawing/2014/main" id="{EBBA1167-E948-514F-ABCE-75554E9BD60E}"/>
              </a:ext>
            </a:extLst>
          </p:cNvPr>
          <p:cNvSpPr txBox="1"/>
          <p:nvPr/>
        </p:nvSpPr>
        <p:spPr>
          <a:xfrm>
            <a:off x="2473500" y="466045"/>
            <a:ext cx="2107582" cy="707886"/>
          </a:xfrm>
          <a:prstGeom prst="rect">
            <a:avLst/>
          </a:prstGeom>
          <a:noFill/>
        </p:spPr>
        <p:txBody>
          <a:bodyPr wrap="square" rtlCol="0">
            <a:spAutoFit/>
          </a:bodyPr>
          <a:lstStyle/>
          <a:p>
            <a:pPr algn="ctr"/>
            <a:r>
              <a:rPr lang="en-US" sz="2000" b="1" dirty="0">
                <a:solidFill>
                  <a:schemeClr val="bg1"/>
                </a:solidFill>
              </a:rPr>
              <a:t>Harm Reduction</a:t>
            </a:r>
          </a:p>
        </p:txBody>
      </p:sp>
      <p:sp>
        <p:nvSpPr>
          <p:cNvPr id="15" name="TextBox 14">
            <a:extLst>
              <a:ext uri="{FF2B5EF4-FFF2-40B4-BE49-F238E27FC236}">
                <a16:creationId xmlns:a16="http://schemas.microsoft.com/office/drawing/2014/main" id="{46AED925-3EEB-7641-9CFB-0239A2BD5CAE}"/>
              </a:ext>
            </a:extLst>
          </p:cNvPr>
          <p:cNvSpPr txBox="1"/>
          <p:nvPr/>
        </p:nvSpPr>
        <p:spPr>
          <a:xfrm>
            <a:off x="1680263" y="1159222"/>
            <a:ext cx="3187394" cy="1754326"/>
          </a:xfrm>
          <a:prstGeom prst="rect">
            <a:avLst/>
          </a:prstGeom>
          <a:noFill/>
        </p:spPr>
        <p:txBody>
          <a:bodyPr wrap="square" rtlCol="0">
            <a:spAutoFit/>
          </a:bodyPr>
          <a:lstStyle/>
          <a:p>
            <a:pPr algn="ctr"/>
            <a:r>
              <a:rPr lang="en-US" dirty="0">
                <a:solidFill>
                  <a:schemeClr val="bg1"/>
                </a:solidFill>
              </a:rPr>
              <a:t>When it’s not possible to eliminate harmful behavior, strategies for reducing harm set the stage for meaningful change</a:t>
            </a:r>
          </a:p>
        </p:txBody>
      </p:sp>
      <p:sp>
        <p:nvSpPr>
          <p:cNvPr id="16" name="TextBox 15">
            <a:extLst>
              <a:ext uri="{FF2B5EF4-FFF2-40B4-BE49-F238E27FC236}">
                <a16:creationId xmlns:a16="http://schemas.microsoft.com/office/drawing/2014/main" id="{EEC80C5E-05FD-8646-8C3E-B880B8B60857}"/>
              </a:ext>
            </a:extLst>
          </p:cNvPr>
          <p:cNvSpPr txBox="1"/>
          <p:nvPr/>
        </p:nvSpPr>
        <p:spPr>
          <a:xfrm>
            <a:off x="7878091" y="1804286"/>
            <a:ext cx="2107582" cy="707886"/>
          </a:xfrm>
          <a:prstGeom prst="rect">
            <a:avLst/>
          </a:prstGeom>
          <a:noFill/>
        </p:spPr>
        <p:txBody>
          <a:bodyPr wrap="square" rtlCol="0">
            <a:spAutoFit/>
          </a:bodyPr>
          <a:lstStyle/>
          <a:p>
            <a:pPr algn="ctr"/>
            <a:r>
              <a:rPr lang="en-US" sz="2000" b="1" dirty="0">
                <a:solidFill>
                  <a:schemeClr val="tx2"/>
                </a:solidFill>
              </a:rPr>
              <a:t>Police Engagement</a:t>
            </a:r>
          </a:p>
        </p:txBody>
      </p:sp>
      <p:sp>
        <p:nvSpPr>
          <p:cNvPr id="17" name="TextBox 16">
            <a:extLst>
              <a:ext uri="{FF2B5EF4-FFF2-40B4-BE49-F238E27FC236}">
                <a16:creationId xmlns:a16="http://schemas.microsoft.com/office/drawing/2014/main" id="{5EC4EB4D-1216-0648-9674-E5BABE59EE29}"/>
              </a:ext>
            </a:extLst>
          </p:cNvPr>
          <p:cNvSpPr txBox="1"/>
          <p:nvPr/>
        </p:nvSpPr>
        <p:spPr>
          <a:xfrm>
            <a:off x="4757748" y="4552367"/>
            <a:ext cx="2721210" cy="707886"/>
          </a:xfrm>
          <a:prstGeom prst="rect">
            <a:avLst/>
          </a:prstGeom>
          <a:noFill/>
        </p:spPr>
        <p:txBody>
          <a:bodyPr wrap="square" rtlCol="0">
            <a:spAutoFit/>
          </a:bodyPr>
          <a:lstStyle/>
          <a:p>
            <a:pPr algn="ctr"/>
            <a:r>
              <a:rPr lang="en-US" sz="2000" b="1" dirty="0">
                <a:solidFill>
                  <a:schemeClr val="bg1"/>
                </a:solidFill>
              </a:rPr>
              <a:t>Anti-violence </a:t>
            </a:r>
          </a:p>
          <a:p>
            <a:pPr algn="ctr"/>
            <a:r>
              <a:rPr lang="en-US" sz="2000" b="1" dirty="0">
                <a:solidFill>
                  <a:schemeClr val="bg1"/>
                </a:solidFill>
              </a:rPr>
              <a:t>Programing</a:t>
            </a:r>
          </a:p>
        </p:txBody>
      </p:sp>
      <p:sp>
        <p:nvSpPr>
          <p:cNvPr id="18" name="TextBox 17">
            <a:extLst>
              <a:ext uri="{FF2B5EF4-FFF2-40B4-BE49-F238E27FC236}">
                <a16:creationId xmlns:a16="http://schemas.microsoft.com/office/drawing/2014/main" id="{7CEDF14C-49C6-254F-99FD-D2C4BA4E32C6}"/>
              </a:ext>
            </a:extLst>
          </p:cNvPr>
          <p:cNvSpPr txBox="1"/>
          <p:nvPr/>
        </p:nvSpPr>
        <p:spPr>
          <a:xfrm>
            <a:off x="2517227" y="3237904"/>
            <a:ext cx="2607532" cy="707886"/>
          </a:xfrm>
          <a:prstGeom prst="rect">
            <a:avLst/>
          </a:prstGeom>
          <a:noFill/>
        </p:spPr>
        <p:txBody>
          <a:bodyPr wrap="square" rtlCol="0">
            <a:spAutoFit/>
          </a:bodyPr>
          <a:lstStyle/>
          <a:p>
            <a:pPr algn="ctr"/>
            <a:r>
              <a:rPr lang="en-US" sz="2000" b="1" dirty="0">
                <a:solidFill>
                  <a:schemeClr val="bg1"/>
                </a:solidFill>
              </a:rPr>
              <a:t>Restorative </a:t>
            </a:r>
          </a:p>
          <a:p>
            <a:pPr algn="ctr"/>
            <a:r>
              <a:rPr lang="en-US" sz="2000" b="1" dirty="0">
                <a:solidFill>
                  <a:schemeClr val="bg1"/>
                </a:solidFill>
              </a:rPr>
              <a:t>Justice</a:t>
            </a:r>
          </a:p>
        </p:txBody>
      </p:sp>
      <p:sp>
        <p:nvSpPr>
          <p:cNvPr id="19" name="TextBox 18">
            <a:extLst>
              <a:ext uri="{FF2B5EF4-FFF2-40B4-BE49-F238E27FC236}">
                <a16:creationId xmlns:a16="http://schemas.microsoft.com/office/drawing/2014/main" id="{18686072-7E66-6441-8074-89F422406331}"/>
              </a:ext>
            </a:extLst>
          </p:cNvPr>
          <p:cNvSpPr txBox="1"/>
          <p:nvPr/>
        </p:nvSpPr>
        <p:spPr>
          <a:xfrm>
            <a:off x="5008111" y="5184133"/>
            <a:ext cx="3174197" cy="1477328"/>
          </a:xfrm>
          <a:prstGeom prst="rect">
            <a:avLst/>
          </a:prstGeom>
          <a:noFill/>
        </p:spPr>
        <p:txBody>
          <a:bodyPr wrap="square" rtlCol="0">
            <a:spAutoFit/>
          </a:bodyPr>
          <a:lstStyle/>
          <a:p>
            <a:pPr algn="ctr"/>
            <a:r>
              <a:rPr lang="en-US" dirty="0">
                <a:solidFill>
                  <a:schemeClr val="bg1"/>
                </a:solidFill>
              </a:rPr>
              <a:t>Cycles of violence </a:t>
            </a:r>
          </a:p>
          <a:p>
            <a:pPr algn="ctr"/>
            <a:r>
              <a:rPr lang="en-US" dirty="0">
                <a:solidFill>
                  <a:schemeClr val="bg1"/>
                </a:solidFill>
              </a:rPr>
              <a:t>fuel the drug market. Intervening before violence occurs &amp; after </a:t>
            </a:r>
          </a:p>
          <a:p>
            <a:pPr algn="ctr"/>
            <a:r>
              <a:rPr lang="en-US" dirty="0">
                <a:solidFill>
                  <a:schemeClr val="bg1"/>
                </a:solidFill>
              </a:rPr>
              <a:t>it occurs is necessary</a:t>
            </a:r>
          </a:p>
        </p:txBody>
      </p:sp>
      <p:sp>
        <p:nvSpPr>
          <p:cNvPr id="20" name="TextBox 19">
            <a:extLst>
              <a:ext uri="{FF2B5EF4-FFF2-40B4-BE49-F238E27FC236}">
                <a16:creationId xmlns:a16="http://schemas.microsoft.com/office/drawing/2014/main" id="{075F9C7C-F761-1047-9F2E-1C440EE8FEAB}"/>
              </a:ext>
            </a:extLst>
          </p:cNvPr>
          <p:cNvSpPr txBox="1"/>
          <p:nvPr/>
        </p:nvSpPr>
        <p:spPr>
          <a:xfrm>
            <a:off x="2067457" y="3908949"/>
            <a:ext cx="2706960" cy="1477328"/>
          </a:xfrm>
          <a:prstGeom prst="rect">
            <a:avLst/>
          </a:prstGeom>
          <a:noFill/>
        </p:spPr>
        <p:txBody>
          <a:bodyPr wrap="square" rtlCol="0">
            <a:spAutoFit/>
          </a:bodyPr>
          <a:lstStyle/>
          <a:p>
            <a:pPr algn="ctr"/>
            <a:r>
              <a:rPr lang="en-US" dirty="0">
                <a:solidFill>
                  <a:schemeClr val="bg1"/>
                </a:solidFill>
              </a:rPr>
              <a:t>Many harms caused by the drug market aren’t adequately addressed by the court system.</a:t>
            </a:r>
          </a:p>
        </p:txBody>
      </p:sp>
      <p:sp>
        <p:nvSpPr>
          <p:cNvPr id="22" name="TextBox 21">
            <a:extLst>
              <a:ext uri="{FF2B5EF4-FFF2-40B4-BE49-F238E27FC236}">
                <a16:creationId xmlns:a16="http://schemas.microsoft.com/office/drawing/2014/main" id="{1FE28ECA-FCF9-AC4F-ADD5-218055B74118}"/>
              </a:ext>
            </a:extLst>
          </p:cNvPr>
          <p:cNvSpPr txBox="1"/>
          <p:nvPr/>
        </p:nvSpPr>
        <p:spPr>
          <a:xfrm>
            <a:off x="7499695" y="2578315"/>
            <a:ext cx="3299786" cy="1754326"/>
          </a:xfrm>
          <a:prstGeom prst="rect">
            <a:avLst/>
          </a:prstGeom>
          <a:noFill/>
        </p:spPr>
        <p:txBody>
          <a:bodyPr wrap="square" rtlCol="0">
            <a:spAutoFit/>
          </a:bodyPr>
          <a:lstStyle/>
          <a:p>
            <a:r>
              <a:rPr lang="en-US" dirty="0">
                <a:solidFill>
                  <a:schemeClr val="tx2"/>
                </a:solidFill>
              </a:rPr>
              <a:t>Policing for community stability first and drug market disruption second: </a:t>
            </a:r>
          </a:p>
          <a:p>
            <a:pPr marL="342900" indent="-342900">
              <a:buAutoNum type="arabicPeriod"/>
            </a:pPr>
            <a:r>
              <a:rPr lang="en-US" dirty="0">
                <a:solidFill>
                  <a:schemeClr val="tx2"/>
                </a:solidFill>
              </a:rPr>
              <a:t>Predictable police presence, </a:t>
            </a:r>
          </a:p>
          <a:p>
            <a:pPr marL="342900" indent="-342900">
              <a:buAutoNum type="arabicPeriod"/>
            </a:pPr>
            <a:r>
              <a:rPr lang="en-US" dirty="0">
                <a:solidFill>
                  <a:schemeClr val="tx2"/>
                </a:solidFill>
              </a:rPr>
              <a:t>Security from violence, </a:t>
            </a:r>
          </a:p>
        </p:txBody>
      </p:sp>
      <p:sp>
        <p:nvSpPr>
          <p:cNvPr id="23" name="TextBox 22">
            <a:extLst>
              <a:ext uri="{FF2B5EF4-FFF2-40B4-BE49-F238E27FC236}">
                <a16:creationId xmlns:a16="http://schemas.microsoft.com/office/drawing/2014/main" id="{8FF5862C-AD7E-C645-B475-3AA7CA501C9A}"/>
              </a:ext>
            </a:extLst>
          </p:cNvPr>
          <p:cNvSpPr txBox="1"/>
          <p:nvPr/>
        </p:nvSpPr>
        <p:spPr>
          <a:xfrm>
            <a:off x="2404478" y="5423673"/>
            <a:ext cx="2706960" cy="923330"/>
          </a:xfrm>
          <a:prstGeom prst="rect">
            <a:avLst/>
          </a:prstGeom>
          <a:noFill/>
        </p:spPr>
        <p:txBody>
          <a:bodyPr wrap="square" rtlCol="0">
            <a:spAutoFit/>
          </a:bodyPr>
          <a:lstStyle/>
          <a:p>
            <a:pPr algn="ctr"/>
            <a:r>
              <a:rPr lang="en-US" dirty="0">
                <a:solidFill>
                  <a:schemeClr val="bg1"/>
                </a:solidFill>
              </a:rPr>
              <a:t>Unaddressed harms lead to cycles of violence and drug use</a:t>
            </a:r>
          </a:p>
        </p:txBody>
      </p:sp>
      <p:sp>
        <p:nvSpPr>
          <p:cNvPr id="24" name="TextBox 23">
            <a:extLst>
              <a:ext uri="{FF2B5EF4-FFF2-40B4-BE49-F238E27FC236}">
                <a16:creationId xmlns:a16="http://schemas.microsoft.com/office/drawing/2014/main" id="{DF032B7E-153C-A545-9420-A31CCF8A0D2A}"/>
              </a:ext>
            </a:extLst>
          </p:cNvPr>
          <p:cNvSpPr txBox="1"/>
          <p:nvPr/>
        </p:nvSpPr>
        <p:spPr>
          <a:xfrm>
            <a:off x="7179328" y="4348969"/>
            <a:ext cx="3485623" cy="646331"/>
          </a:xfrm>
          <a:prstGeom prst="rect">
            <a:avLst/>
          </a:prstGeom>
          <a:noFill/>
        </p:spPr>
        <p:txBody>
          <a:bodyPr wrap="square" rtlCol="0">
            <a:spAutoFit/>
          </a:bodyPr>
          <a:lstStyle/>
          <a:p>
            <a:pPr algn="ctr"/>
            <a:r>
              <a:rPr lang="en-US" dirty="0">
                <a:solidFill>
                  <a:schemeClr val="tx2"/>
                </a:solidFill>
              </a:rPr>
              <a:t>3. Community &amp; service collaboration. </a:t>
            </a:r>
          </a:p>
        </p:txBody>
      </p:sp>
      <p:sp>
        <p:nvSpPr>
          <p:cNvPr id="25" name="TextBox 24">
            <a:extLst>
              <a:ext uri="{FF2B5EF4-FFF2-40B4-BE49-F238E27FC236}">
                <a16:creationId xmlns:a16="http://schemas.microsoft.com/office/drawing/2014/main" id="{8D5FEEE9-F7EA-BB4D-8E34-FB0378003EBD}"/>
              </a:ext>
            </a:extLst>
          </p:cNvPr>
          <p:cNvSpPr txBox="1"/>
          <p:nvPr/>
        </p:nvSpPr>
        <p:spPr>
          <a:xfrm>
            <a:off x="4782073" y="1259589"/>
            <a:ext cx="3507178" cy="923330"/>
          </a:xfrm>
          <a:prstGeom prst="rect">
            <a:avLst/>
          </a:prstGeom>
          <a:noFill/>
        </p:spPr>
        <p:txBody>
          <a:bodyPr wrap="square" rtlCol="0">
            <a:spAutoFit/>
          </a:bodyPr>
          <a:lstStyle/>
          <a:p>
            <a:pPr algn="ctr"/>
            <a:r>
              <a:rPr lang="en-US" dirty="0">
                <a:solidFill>
                  <a:schemeClr val="bg1"/>
                </a:solidFill>
              </a:rPr>
              <a:t>Interventions built on trauma informed systems</a:t>
            </a:r>
          </a:p>
          <a:p>
            <a:pPr algn="ctr"/>
            <a:r>
              <a:rPr lang="en-US" dirty="0">
                <a:solidFill>
                  <a:schemeClr val="bg1"/>
                </a:solidFill>
              </a:rPr>
              <a:t>maximize success</a:t>
            </a:r>
          </a:p>
        </p:txBody>
      </p:sp>
    </p:spTree>
    <p:extLst>
      <p:ext uri="{BB962C8B-B14F-4D97-AF65-F5344CB8AC3E}">
        <p14:creationId xmlns:p14="http://schemas.microsoft.com/office/powerpoint/2010/main" val="16132239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AA4274C-B3A8-7647-98DA-02887C99C765}"/>
              </a:ext>
            </a:extLst>
          </p:cNvPr>
          <p:cNvSpPr/>
          <p:nvPr/>
        </p:nvSpPr>
        <p:spPr>
          <a:xfrm>
            <a:off x="1" y="-54313"/>
            <a:ext cx="12191999" cy="1220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2A52A92C-B986-3F4F-88BC-9567F843B6D0}"/>
              </a:ext>
            </a:extLst>
          </p:cNvPr>
          <p:cNvSpPr txBox="1"/>
          <p:nvPr/>
        </p:nvSpPr>
        <p:spPr>
          <a:xfrm>
            <a:off x="0" y="7054"/>
            <a:ext cx="12084908" cy="1138773"/>
          </a:xfrm>
          <a:prstGeom prst="rect">
            <a:avLst/>
          </a:prstGeom>
          <a:noFill/>
        </p:spPr>
        <p:txBody>
          <a:bodyPr wrap="square" rtlCol="0">
            <a:spAutoFit/>
          </a:bodyPr>
          <a:lstStyle/>
          <a:p>
            <a:pPr algn="ctr"/>
            <a:r>
              <a:rPr lang="en-US" sz="3600" dirty="0">
                <a:solidFill>
                  <a:schemeClr val="bg1"/>
                </a:solidFill>
              </a:rPr>
              <a:t>Next Steps</a:t>
            </a:r>
          </a:p>
          <a:p>
            <a:pPr algn="ctr"/>
            <a:r>
              <a:rPr lang="en-US" sz="3200" dirty="0">
                <a:solidFill>
                  <a:schemeClr val="bg1"/>
                </a:solidFill>
              </a:rPr>
              <a:t>Coordinating Existing Resources</a:t>
            </a:r>
          </a:p>
        </p:txBody>
      </p:sp>
      <p:sp>
        <p:nvSpPr>
          <p:cNvPr id="6" name="Rectangle 5">
            <a:extLst>
              <a:ext uri="{FF2B5EF4-FFF2-40B4-BE49-F238E27FC236}">
                <a16:creationId xmlns:a16="http://schemas.microsoft.com/office/drawing/2014/main" id="{3838B60B-A131-BB40-912F-83229FF49CDC}"/>
              </a:ext>
            </a:extLst>
          </p:cNvPr>
          <p:cNvSpPr/>
          <p:nvPr/>
        </p:nvSpPr>
        <p:spPr>
          <a:xfrm>
            <a:off x="14506" y="1145827"/>
            <a:ext cx="12162987" cy="5705119"/>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04EA0E90-BF3C-DE47-8685-0621A0A6D9E6}"/>
              </a:ext>
            </a:extLst>
          </p:cNvPr>
          <p:cNvSpPr txBox="1"/>
          <p:nvPr/>
        </p:nvSpPr>
        <p:spPr>
          <a:xfrm>
            <a:off x="271397" y="1305924"/>
            <a:ext cx="11649199" cy="461665"/>
          </a:xfrm>
          <a:prstGeom prst="rect">
            <a:avLst/>
          </a:prstGeom>
          <a:noFill/>
        </p:spPr>
        <p:txBody>
          <a:bodyPr wrap="square" rtlCol="0">
            <a:spAutoFit/>
          </a:bodyPr>
          <a:lstStyle/>
          <a:p>
            <a:pPr algn="ctr"/>
            <a:r>
              <a:rPr lang="en-US" sz="2400" dirty="0"/>
              <a:t>SHORT TERM  3 TO 6 MONTHS</a:t>
            </a:r>
          </a:p>
        </p:txBody>
      </p:sp>
      <p:cxnSp>
        <p:nvCxnSpPr>
          <p:cNvPr id="13" name="Straight Connector 12">
            <a:extLst>
              <a:ext uri="{FF2B5EF4-FFF2-40B4-BE49-F238E27FC236}">
                <a16:creationId xmlns:a16="http://schemas.microsoft.com/office/drawing/2014/main" id="{48A3F3E5-91DF-984B-9EC6-995500625D30}"/>
              </a:ext>
            </a:extLst>
          </p:cNvPr>
          <p:cNvCxnSpPr>
            <a:cxnSpLocks/>
          </p:cNvCxnSpPr>
          <p:nvPr/>
        </p:nvCxnSpPr>
        <p:spPr>
          <a:xfrm flipH="1">
            <a:off x="1753644" y="1746532"/>
            <a:ext cx="874316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D81850E-3B9D-B24F-AB33-B89CC3EFAA3A}"/>
              </a:ext>
            </a:extLst>
          </p:cNvPr>
          <p:cNvCxnSpPr/>
          <p:nvPr/>
        </p:nvCxnSpPr>
        <p:spPr>
          <a:xfrm>
            <a:off x="1753644" y="1746532"/>
            <a:ext cx="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F753BF3B-2587-984D-AFCE-172CFC5997D6}"/>
              </a:ext>
            </a:extLst>
          </p:cNvPr>
          <p:cNvSpPr txBox="1"/>
          <p:nvPr/>
        </p:nvSpPr>
        <p:spPr>
          <a:xfrm>
            <a:off x="450939" y="2192235"/>
            <a:ext cx="2642992" cy="1323439"/>
          </a:xfrm>
          <a:prstGeom prst="rect">
            <a:avLst/>
          </a:prstGeom>
          <a:noFill/>
        </p:spPr>
        <p:txBody>
          <a:bodyPr wrap="square" rtlCol="0">
            <a:spAutoFit/>
          </a:bodyPr>
          <a:lstStyle/>
          <a:p>
            <a:r>
              <a:rPr lang="en-US" sz="2000" dirty="0"/>
              <a:t>Coordinate existing community based services/resources &amp; law Enforcement</a:t>
            </a:r>
          </a:p>
        </p:txBody>
      </p:sp>
      <p:sp>
        <p:nvSpPr>
          <p:cNvPr id="23" name="TextBox 22">
            <a:extLst>
              <a:ext uri="{FF2B5EF4-FFF2-40B4-BE49-F238E27FC236}">
                <a16:creationId xmlns:a16="http://schemas.microsoft.com/office/drawing/2014/main" id="{126232E5-523E-EE4C-8F62-6550EE0ACAF0}"/>
              </a:ext>
            </a:extLst>
          </p:cNvPr>
          <p:cNvSpPr txBox="1"/>
          <p:nvPr/>
        </p:nvSpPr>
        <p:spPr>
          <a:xfrm>
            <a:off x="3666629" y="2178165"/>
            <a:ext cx="4790754" cy="400110"/>
          </a:xfrm>
          <a:prstGeom prst="rect">
            <a:avLst/>
          </a:prstGeom>
          <a:noFill/>
        </p:spPr>
        <p:txBody>
          <a:bodyPr wrap="square" rtlCol="0">
            <a:spAutoFit/>
          </a:bodyPr>
          <a:lstStyle/>
          <a:p>
            <a:r>
              <a:rPr lang="en-US" sz="2000" dirty="0"/>
              <a:t>Create strategy &amp; coordinating body</a:t>
            </a:r>
          </a:p>
        </p:txBody>
      </p:sp>
      <p:sp>
        <p:nvSpPr>
          <p:cNvPr id="24" name="TextBox 23">
            <a:extLst>
              <a:ext uri="{FF2B5EF4-FFF2-40B4-BE49-F238E27FC236}">
                <a16:creationId xmlns:a16="http://schemas.microsoft.com/office/drawing/2014/main" id="{903FBCF5-8627-264E-A02F-FA0B544F2D41}"/>
              </a:ext>
            </a:extLst>
          </p:cNvPr>
          <p:cNvSpPr txBox="1"/>
          <p:nvPr/>
        </p:nvSpPr>
        <p:spPr>
          <a:xfrm>
            <a:off x="9199125" y="2165897"/>
            <a:ext cx="2642992" cy="707886"/>
          </a:xfrm>
          <a:prstGeom prst="rect">
            <a:avLst/>
          </a:prstGeom>
          <a:noFill/>
        </p:spPr>
        <p:txBody>
          <a:bodyPr wrap="square" rtlCol="0">
            <a:spAutoFit/>
          </a:bodyPr>
          <a:lstStyle/>
          <a:p>
            <a:r>
              <a:rPr lang="en-US" sz="2000" dirty="0"/>
              <a:t>Identify short-term, high priority goals</a:t>
            </a:r>
          </a:p>
        </p:txBody>
      </p:sp>
      <p:sp>
        <p:nvSpPr>
          <p:cNvPr id="25" name="TextBox 24">
            <a:extLst>
              <a:ext uri="{FF2B5EF4-FFF2-40B4-BE49-F238E27FC236}">
                <a16:creationId xmlns:a16="http://schemas.microsoft.com/office/drawing/2014/main" id="{DAE25941-981A-614D-8D0E-8FADC6B932CD}"/>
              </a:ext>
            </a:extLst>
          </p:cNvPr>
          <p:cNvSpPr txBox="1"/>
          <p:nvPr/>
        </p:nvSpPr>
        <p:spPr>
          <a:xfrm>
            <a:off x="4040661" y="2574410"/>
            <a:ext cx="3904636" cy="1631216"/>
          </a:xfrm>
          <a:prstGeom prst="rect">
            <a:avLst/>
          </a:prstGeom>
          <a:noFill/>
        </p:spPr>
        <p:txBody>
          <a:bodyPr wrap="square" rtlCol="0">
            <a:spAutoFit/>
          </a:bodyPr>
          <a:lstStyle/>
          <a:p>
            <a:pPr marL="342900" indent="-342900">
              <a:buFont typeface="Arial" panose="020B0604020202020204" pitchFamily="34" charset="0"/>
              <a:buChar char="•"/>
            </a:pPr>
            <a:r>
              <a:rPr lang="en-US" sz="2000" dirty="0"/>
              <a:t>Community stakeholders (residents, business, etc.)</a:t>
            </a:r>
          </a:p>
          <a:p>
            <a:pPr marL="342900" indent="-342900">
              <a:buFont typeface="Arial" panose="020B0604020202020204" pitchFamily="34" charset="0"/>
              <a:buChar char="•"/>
            </a:pPr>
            <a:r>
              <a:rPr lang="en-US" sz="2000" dirty="0"/>
              <a:t>Community based orgs</a:t>
            </a:r>
          </a:p>
          <a:p>
            <a:pPr marL="342900" indent="-342900">
              <a:buFont typeface="Arial" panose="020B0604020202020204" pitchFamily="34" charset="0"/>
              <a:buChar char="•"/>
            </a:pPr>
            <a:r>
              <a:rPr lang="en-US" sz="2000" dirty="0"/>
              <a:t>City agencies (enforcement, health, etc.)</a:t>
            </a:r>
          </a:p>
        </p:txBody>
      </p:sp>
      <p:cxnSp>
        <p:nvCxnSpPr>
          <p:cNvPr id="26" name="Straight Arrow Connector 25">
            <a:extLst>
              <a:ext uri="{FF2B5EF4-FFF2-40B4-BE49-F238E27FC236}">
                <a16:creationId xmlns:a16="http://schemas.microsoft.com/office/drawing/2014/main" id="{C4DF407F-944A-8741-8AA2-D24684F9E675}"/>
              </a:ext>
            </a:extLst>
          </p:cNvPr>
          <p:cNvCxnSpPr/>
          <p:nvPr/>
        </p:nvCxnSpPr>
        <p:spPr>
          <a:xfrm>
            <a:off x="5815531" y="1747833"/>
            <a:ext cx="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A76D0506-F590-8741-97BE-8DA798F0A581}"/>
              </a:ext>
            </a:extLst>
          </p:cNvPr>
          <p:cNvCxnSpPr/>
          <p:nvPr/>
        </p:nvCxnSpPr>
        <p:spPr>
          <a:xfrm>
            <a:off x="10496811" y="1729264"/>
            <a:ext cx="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89DAB6BF-7A3E-DF4D-B8A6-7EF505B3CE4D}"/>
              </a:ext>
            </a:extLst>
          </p:cNvPr>
          <p:cNvSpPr txBox="1"/>
          <p:nvPr/>
        </p:nvSpPr>
        <p:spPr>
          <a:xfrm>
            <a:off x="9336569" y="2884097"/>
            <a:ext cx="2840925" cy="1015663"/>
          </a:xfrm>
          <a:prstGeom prst="rect">
            <a:avLst/>
          </a:prstGeom>
          <a:noFill/>
        </p:spPr>
        <p:txBody>
          <a:bodyPr wrap="square" rtlCol="0">
            <a:spAutoFit/>
          </a:bodyPr>
          <a:lstStyle/>
          <a:p>
            <a:pPr marL="342900" indent="-342900">
              <a:buFont typeface="Arial" panose="020B0604020202020204" pitchFamily="34" charset="0"/>
              <a:buChar char="•"/>
            </a:pPr>
            <a:r>
              <a:rPr lang="en-US" sz="2000" dirty="0"/>
              <a:t>By location</a:t>
            </a:r>
          </a:p>
          <a:p>
            <a:pPr marL="342900" indent="-342900">
              <a:buFont typeface="Arial" panose="020B0604020202020204" pitchFamily="34" charset="0"/>
              <a:buChar char="•"/>
            </a:pPr>
            <a:r>
              <a:rPr lang="en-US" sz="2000" dirty="0"/>
              <a:t>For maximum improvement</a:t>
            </a:r>
          </a:p>
        </p:txBody>
      </p:sp>
      <p:cxnSp>
        <p:nvCxnSpPr>
          <p:cNvPr id="31" name="Straight Arrow Connector 30">
            <a:extLst>
              <a:ext uri="{FF2B5EF4-FFF2-40B4-BE49-F238E27FC236}">
                <a16:creationId xmlns:a16="http://schemas.microsoft.com/office/drawing/2014/main" id="{13BF5E1B-C186-D749-A264-392360162DDB}"/>
              </a:ext>
            </a:extLst>
          </p:cNvPr>
          <p:cNvCxnSpPr>
            <a:cxnSpLocks/>
          </p:cNvCxnSpPr>
          <p:nvPr/>
        </p:nvCxnSpPr>
        <p:spPr>
          <a:xfrm>
            <a:off x="3182794" y="2372494"/>
            <a:ext cx="397336" cy="572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9F592225-1812-EB4A-9A53-82C9E9C09683}"/>
              </a:ext>
            </a:extLst>
          </p:cNvPr>
          <p:cNvCxnSpPr/>
          <p:nvPr/>
        </p:nvCxnSpPr>
        <p:spPr>
          <a:xfrm>
            <a:off x="8570960" y="2379125"/>
            <a:ext cx="397336" cy="572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80D0BA85-DD35-0E4A-8D38-61A86F439B53}"/>
              </a:ext>
            </a:extLst>
          </p:cNvPr>
          <p:cNvCxnSpPr/>
          <p:nvPr/>
        </p:nvCxnSpPr>
        <p:spPr>
          <a:xfrm>
            <a:off x="1753644" y="3515674"/>
            <a:ext cx="0" cy="685623"/>
          </a:xfrm>
          <a:prstGeom prst="line">
            <a:avLst/>
          </a:prstGeom>
          <a:ln w="9525"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9" name="TextBox 48">
            <a:extLst>
              <a:ext uri="{FF2B5EF4-FFF2-40B4-BE49-F238E27FC236}">
                <a16:creationId xmlns:a16="http://schemas.microsoft.com/office/drawing/2014/main" id="{936B9B9A-F8D0-A644-85D6-0118C0D26CF0}"/>
              </a:ext>
            </a:extLst>
          </p:cNvPr>
          <p:cNvSpPr txBox="1"/>
          <p:nvPr/>
        </p:nvSpPr>
        <p:spPr>
          <a:xfrm>
            <a:off x="307453" y="4220759"/>
            <a:ext cx="4543221" cy="2246769"/>
          </a:xfrm>
          <a:prstGeom prst="rect">
            <a:avLst/>
          </a:prstGeom>
          <a:noFill/>
        </p:spPr>
        <p:txBody>
          <a:bodyPr wrap="square" rtlCol="0">
            <a:spAutoFit/>
          </a:bodyPr>
          <a:lstStyle/>
          <a:p>
            <a:pPr marL="342900" indent="-342900">
              <a:buFont typeface="Arial" panose="020B0604020202020204" pitchFamily="34" charset="0"/>
              <a:buChar char="•"/>
            </a:pPr>
            <a:r>
              <a:rPr lang="en-US" sz="2000" dirty="0"/>
              <a:t>Improve communication &amp; coordination with enforcement.</a:t>
            </a:r>
          </a:p>
          <a:p>
            <a:pPr marL="342900" indent="-342900">
              <a:buFont typeface="Arial" panose="020B0604020202020204" pitchFamily="34" charset="0"/>
              <a:buChar char="•"/>
            </a:pPr>
            <a:r>
              <a:rPr lang="en-US" sz="2000" dirty="0"/>
              <a:t>Map &amp; align existing harm reduction, outreach, safety, cleaning services. </a:t>
            </a:r>
          </a:p>
          <a:p>
            <a:pPr marL="342900" indent="-342900">
              <a:buFont typeface="Arial" panose="020B0604020202020204" pitchFamily="34" charset="0"/>
              <a:buChar char="•"/>
            </a:pPr>
            <a:r>
              <a:rPr lang="en-US" sz="2000" dirty="0"/>
              <a:t>View efforts as neighborhood wide &amp; build on local resources.</a:t>
            </a:r>
          </a:p>
        </p:txBody>
      </p:sp>
      <p:sp>
        <p:nvSpPr>
          <p:cNvPr id="50" name="TextBox 49">
            <a:extLst>
              <a:ext uri="{FF2B5EF4-FFF2-40B4-BE49-F238E27FC236}">
                <a16:creationId xmlns:a16="http://schemas.microsoft.com/office/drawing/2014/main" id="{B2EE1FFF-308C-6A42-981B-5D39E82141B0}"/>
              </a:ext>
            </a:extLst>
          </p:cNvPr>
          <p:cNvSpPr txBox="1"/>
          <p:nvPr/>
        </p:nvSpPr>
        <p:spPr>
          <a:xfrm>
            <a:off x="6391484" y="5027614"/>
            <a:ext cx="5529112" cy="1631216"/>
          </a:xfrm>
          <a:prstGeom prst="rect">
            <a:avLst/>
          </a:prstGeom>
          <a:noFill/>
        </p:spPr>
        <p:txBody>
          <a:bodyPr wrap="square" rtlCol="0">
            <a:spAutoFit/>
          </a:bodyPr>
          <a:lstStyle/>
          <a:p>
            <a:r>
              <a:rPr lang="en-US" sz="2000" dirty="0"/>
              <a:t>Build on COVID related initiatives to maximize short-term outcomes</a:t>
            </a:r>
          </a:p>
          <a:p>
            <a:pPr marL="342900" indent="-342900">
              <a:buFont typeface="Arial" panose="020B0604020202020204" pitchFamily="34" charset="0"/>
              <a:buChar char="•"/>
            </a:pPr>
            <a:r>
              <a:rPr lang="en-US" sz="2000" dirty="0"/>
              <a:t>Safe Streets</a:t>
            </a:r>
          </a:p>
          <a:p>
            <a:pPr marL="342900" indent="-342900">
              <a:buFont typeface="Arial" panose="020B0604020202020204" pitchFamily="34" charset="0"/>
              <a:buChar char="•"/>
            </a:pPr>
            <a:r>
              <a:rPr lang="en-US" sz="2000" dirty="0"/>
              <a:t>TL Plan</a:t>
            </a:r>
          </a:p>
          <a:p>
            <a:pPr marL="342900" indent="-342900">
              <a:buFont typeface="Arial" panose="020B0604020202020204" pitchFamily="34" charset="0"/>
              <a:buChar char="•"/>
            </a:pPr>
            <a:r>
              <a:rPr lang="en-US" sz="2000" dirty="0"/>
              <a:t>HSOC &amp; HOT resources</a:t>
            </a:r>
          </a:p>
        </p:txBody>
      </p:sp>
      <p:cxnSp>
        <p:nvCxnSpPr>
          <p:cNvPr id="51" name="Straight Connector 50">
            <a:extLst>
              <a:ext uri="{FF2B5EF4-FFF2-40B4-BE49-F238E27FC236}">
                <a16:creationId xmlns:a16="http://schemas.microsoft.com/office/drawing/2014/main" id="{1BFA5BBC-29D6-7A4F-9896-5DC36D4B219C}"/>
              </a:ext>
            </a:extLst>
          </p:cNvPr>
          <p:cNvCxnSpPr>
            <a:cxnSpLocks/>
          </p:cNvCxnSpPr>
          <p:nvPr/>
        </p:nvCxnSpPr>
        <p:spPr>
          <a:xfrm flipH="1" flipV="1">
            <a:off x="5803174" y="4605061"/>
            <a:ext cx="4705090" cy="45230"/>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713FE616-84B7-E141-8ACA-A883259589BE}"/>
              </a:ext>
            </a:extLst>
          </p:cNvPr>
          <p:cNvCxnSpPr>
            <a:cxnSpLocks/>
          </p:cNvCxnSpPr>
          <p:nvPr/>
        </p:nvCxnSpPr>
        <p:spPr>
          <a:xfrm>
            <a:off x="10496811" y="4010690"/>
            <a:ext cx="0" cy="6396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9D11A565-CD56-1B41-AA02-F28357C23A9D}"/>
              </a:ext>
            </a:extLst>
          </p:cNvPr>
          <p:cNvCxnSpPr>
            <a:cxnSpLocks/>
          </p:cNvCxnSpPr>
          <p:nvPr/>
        </p:nvCxnSpPr>
        <p:spPr>
          <a:xfrm>
            <a:off x="5815531" y="4220759"/>
            <a:ext cx="0" cy="36576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6F8BE4F7-D96E-1944-A9A3-844BBFC000ED}"/>
              </a:ext>
            </a:extLst>
          </p:cNvPr>
          <p:cNvCxnSpPr/>
          <p:nvPr/>
        </p:nvCxnSpPr>
        <p:spPr>
          <a:xfrm>
            <a:off x="7985471" y="4653245"/>
            <a:ext cx="0" cy="3657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0904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838B60B-A131-BB40-912F-83229FF49CDC}"/>
              </a:ext>
            </a:extLst>
          </p:cNvPr>
          <p:cNvSpPr/>
          <p:nvPr/>
        </p:nvSpPr>
        <p:spPr>
          <a:xfrm>
            <a:off x="-86497" y="988541"/>
            <a:ext cx="12443254" cy="5869459"/>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EAA4274C-B3A8-7647-98DA-02887C99C765}"/>
              </a:ext>
            </a:extLst>
          </p:cNvPr>
          <p:cNvSpPr/>
          <p:nvPr/>
        </p:nvSpPr>
        <p:spPr>
          <a:xfrm>
            <a:off x="-86497" y="0"/>
            <a:ext cx="12443254" cy="1165703"/>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2A52A92C-B986-3F4F-88BC-9567F843B6D0}"/>
              </a:ext>
            </a:extLst>
          </p:cNvPr>
          <p:cNvSpPr txBox="1"/>
          <p:nvPr/>
        </p:nvSpPr>
        <p:spPr>
          <a:xfrm>
            <a:off x="775889" y="17718"/>
            <a:ext cx="10434180" cy="1138773"/>
          </a:xfrm>
          <a:prstGeom prst="rect">
            <a:avLst/>
          </a:prstGeom>
          <a:noFill/>
        </p:spPr>
        <p:txBody>
          <a:bodyPr wrap="square" rtlCol="0">
            <a:spAutoFit/>
          </a:bodyPr>
          <a:lstStyle/>
          <a:p>
            <a:pPr algn="ctr"/>
            <a:r>
              <a:rPr lang="en-US" sz="3600" dirty="0">
                <a:solidFill>
                  <a:sysClr val="windowText" lastClr="000000"/>
                </a:solidFill>
              </a:rPr>
              <a:t>Next Steps</a:t>
            </a:r>
          </a:p>
          <a:p>
            <a:pPr algn="ctr"/>
            <a:r>
              <a:rPr lang="en-US" sz="3200" dirty="0">
                <a:solidFill>
                  <a:sysClr val="windowText" lastClr="000000"/>
                </a:solidFill>
              </a:rPr>
              <a:t>What Does Short-term action look like?</a:t>
            </a:r>
          </a:p>
        </p:txBody>
      </p:sp>
      <p:sp>
        <p:nvSpPr>
          <p:cNvPr id="7" name="TextBox 6">
            <a:extLst>
              <a:ext uri="{FF2B5EF4-FFF2-40B4-BE49-F238E27FC236}">
                <a16:creationId xmlns:a16="http://schemas.microsoft.com/office/drawing/2014/main" id="{04EA0E90-BF3C-DE47-8685-0621A0A6D9E6}"/>
              </a:ext>
            </a:extLst>
          </p:cNvPr>
          <p:cNvSpPr txBox="1"/>
          <p:nvPr/>
        </p:nvSpPr>
        <p:spPr>
          <a:xfrm>
            <a:off x="271397" y="1305924"/>
            <a:ext cx="11649199" cy="461665"/>
          </a:xfrm>
          <a:prstGeom prst="rect">
            <a:avLst/>
          </a:prstGeom>
          <a:noFill/>
        </p:spPr>
        <p:txBody>
          <a:bodyPr wrap="square" rtlCol="0">
            <a:spAutoFit/>
          </a:bodyPr>
          <a:lstStyle/>
          <a:p>
            <a:pPr algn="ctr"/>
            <a:r>
              <a:rPr lang="en-US" sz="2400" dirty="0"/>
              <a:t>Coordinated Efforts</a:t>
            </a:r>
          </a:p>
        </p:txBody>
      </p:sp>
      <p:sp>
        <p:nvSpPr>
          <p:cNvPr id="25" name="TextBox 24">
            <a:extLst>
              <a:ext uri="{FF2B5EF4-FFF2-40B4-BE49-F238E27FC236}">
                <a16:creationId xmlns:a16="http://schemas.microsoft.com/office/drawing/2014/main" id="{DAE25941-981A-614D-8D0E-8FADC6B932CD}"/>
              </a:ext>
            </a:extLst>
          </p:cNvPr>
          <p:cNvSpPr txBox="1"/>
          <p:nvPr/>
        </p:nvSpPr>
        <p:spPr>
          <a:xfrm>
            <a:off x="914400" y="1765266"/>
            <a:ext cx="10910995" cy="2554545"/>
          </a:xfrm>
          <a:prstGeom prst="rect">
            <a:avLst/>
          </a:prstGeom>
          <a:noFill/>
        </p:spPr>
        <p:txBody>
          <a:bodyPr wrap="square" rtlCol="0">
            <a:spAutoFit/>
          </a:bodyPr>
          <a:lstStyle/>
          <a:p>
            <a:pPr marL="342900" indent="-342900">
              <a:buFont typeface="Arial" panose="020B0604020202020204" pitchFamily="34" charset="0"/>
              <a:buChar char="•"/>
            </a:pPr>
            <a:r>
              <a:rPr lang="en-US" sz="2000" dirty="0"/>
              <a:t>Support existing calming activities (police, HSOC, HOT, etc.)</a:t>
            </a:r>
          </a:p>
          <a:p>
            <a:endParaRPr lang="en-US" sz="2000" dirty="0"/>
          </a:p>
          <a:p>
            <a:pPr marL="342900" indent="-342900">
              <a:buFont typeface="Arial" panose="020B0604020202020204" pitchFamily="34" charset="0"/>
              <a:buChar char="•"/>
            </a:pPr>
            <a:r>
              <a:rPr lang="en-US" sz="2000" dirty="0"/>
              <a:t>Prepare other resources for immediate activation to maintain calm through presence and services to follow on calming activities</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Monitor the area for upticks in activity</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Respond to upticks with appropriate resources (enforcement, HSOC, etc.)</a:t>
            </a:r>
          </a:p>
        </p:txBody>
      </p:sp>
      <p:sp>
        <p:nvSpPr>
          <p:cNvPr id="28" name="TextBox 27">
            <a:extLst>
              <a:ext uri="{FF2B5EF4-FFF2-40B4-BE49-F238E27FC236}">
                <a16:creationId xmlns:a16="http://schemas.microsoft.com/office/drawing/2014/main" id="{707F95F3-CE7E-7E49-8163-8C3CA0553EC8}"/>
              </a:ext>
            </a:extLst>
          </p:cNvPr>
          <p:cNvSpPr txBox="1"/>
          <p:nvPr/>
        </p:nvSpPr>
        <p:spPr>
          <a:xfrm>
            <a:off x="271396" y="4548320"/>
            <a:ext cx="11649199" cy="461665"/>
          </a:xfrm>
          <a:prstGeom prst="rect">
            <a:avLst/>
          </a:prstGeom>
          <a:noFill/>
        </p:spPr>
        <p:txBody>
          <a:bodyPr wrap="square" rtlCol="0">
            <a:spAutoFit/>
          </a:bodyPr>
          <a:lstStyle/>
          <a:p>
            <a:pPr algn="ctr"/>
            <a:r>
              <a:rPr lang="en-US" sz="2400" dirty="0"/>
              <a:t>Supporting Existing Successes</a:t>
            </a:r>
          </a:p>
        </p:txBody>
      </p:sp>
      <p:sp>
        <p:nvSpPr>
          <p:cNvPr id="30" name="TextBox 29">
            <a:extLst>
              <a:ext uri="{FF2B5EF4-FFF2-40B4-BE49-F238E27FC236}">
                <a16:creationId xmlns:a16="http://schemas.microsoft.com/office/drawing/2014/main" id="{E82FD1AB-675E-9D4B-BE03-C7E48DA5F488}"/>
              </a:ext>
            </a:extLst>
          </p:cNvPr>
          <p:cNvSpPr txBox="1"/>
          <p:nvPr/>
        </p:nvSpPr>
        <p:spPr>
          <a:xfrm>
            <a:off x="722880" y="5176195"/>
            <a:ext cx="11469119" cy="1631216"/>
          </a:xfrm>
          <a:prstGeom prst="rect">
            <a:avLst/>
          </a:prstGeom>
          <a:noFill/>
        </p:spPr>
        <p:txBody>
          <a:bodyPr wrap="square" rtlCol="0">
            <a:spAutoFit/>
          </a:bodyPr>
          <a:lstStyle/>
          <a:p>
            <a:pPr marL="342900" indent="-342900">
              <a:buFont typeface="Arial" panose="020B0604020202020204" pitchFamily="34" charset="0"/>
              <a:buChar char="•"/>
            </a:pPr>
            <a:r>
              <a:rPr lang="en-US" sz="2000" dirty="0"/>
              <a:t>At safe sleeping sites and existing encampments focus efforts on maintaining and enhancing safety and calm</a:t>
            </a:r>
          </a:p>
          <a:p>
            <a:pPr marL="342900" indent="-342900">
              <a:buFont typeface="Arial" panose="020B0604020202020204" pitchFamily="34" charset="0"/>
              <a:buChar char="•"/>
            </a:pPr>
            <a:r>
              <a:rPr lang="en-US" sz="2000" dirty="0"/>
              <a:t>Use outreach teams with credibility to monitor and address problems</a:t>
            </a:r>
          </a:p>
          <a:p>
            <a:pPr marL="342900" indent="-342900">
              <a:buFont typeface="Arial" panose="020B0604020202020204" pitchFamily="34" charset="0"/>
              <a:buChar char="•"/>
            </a:pPr>
            <a:r>
              <a:rPr lang="en-US" sz="2000" dirty="0"/>
              <a:t>Enhance harm reduction, street medicine and other services</a:t>
            </a:r>
          </a:p>
          <a:p>
            <a:endParaRPr lang="en-US" sz="2000" dirty="0"/>
          </a:p>
        </p:txBody>
      </p:sp>
    </p:spTree>
    <p:extLst>
      <p:ext uri="{BB962C8B-B14F-4D97-AF65-F5344CB8AC3E}">
        <p14:creationId xmlns:p14="http://schemas.microsoft.com/office/powerpoint/2010/main" val="40303314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778116-B878-334A-AF08-6A77713EA8A8}"/>
              </a:ext>
            </a:extLst>
          </p:cNvPr>
          <p:cNvSpPr/>
          <p:nvPr/>
        </p:nvSpPr>
        <p:spPr>
          <a:xfrm>
            <a:off x="0" y="976184"/>
            <a:ext cx="12356756" cy="588181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32A5CE9E-57C8-0846-A2B9-609827A2C6BD}"/>
              </a:ext>
            </a:extLst>
          </p:cNvPr>
          <p:cNvSpPr txBox="1"/>
          <p:nvPr/>
        </p:nvSpPr>
        <p:spPr>
          <a:xfrm>
            <a:off x="271400" y="1276993"/>
            <a:ext cx="11649199" cy="523220"/>
          </a:xfrm>
          <a:prstGeom prst="rect">
            <a:avLst/>
          </a:prstGeom>
          <a:noFill/>
        </p:spPr>
        <p:txBody>
          <a:bodyPr wrap="square" rtlCol="0">
            <a:spAutoFit/>
          </a:bodyPr>
          <a:lstStyle/>
          <a:p>
            <a:pPr algn="ctr"/>
            <a:r>
              <a:rPr lang="en-US" sz="2800" dirty="0">
                <a:solidFill>
                  <a:schemeClr val="bg1"/>
                </a:solidFill>
              </a:rPr>
              <a:t>SHORT TERM  6 TO 12 MONTHS</a:t>
            </a:r>
          </a:p>
        </p:txBody>
      </p:sp>
      <p:cxnSp>
        <p:nvCxnSpPr>
          <p:cNvPr id="4" name="Straight Connector 3">
            <a:extLst>
              <a:ext uri="{FF2B5EF4-FFF2-40B4-BE49-F238E27FC236}">
                <a16:creationId xmlns:a16="http://schemas.microsoft.com/office/drawing/2014/main" id="{01CA611B-7189-C447-BE9F-125AD2CB660A}"/>
              </a:ext>
            </a:extLst>
          </p:cNvPr>
          <p:cNvCxnSpPr>
            <a:cxnSpLocks/>
          </p:cNvCxnSpPr>
          <p:nvPr/>
        </p:nvCxnSpPr>
        <p:spPr>
          <a:xfrm flipH="1">
            <a:off x="1411772" y="2071931"/>
            <a:ext cx="87431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15DF2146-DFF2-254D-9917-B52A0AB3BB71}"/>
              </a:ext>
            </a:extLst>
          </p:cNvPr>
          <p:cNvCxnSpPr/>
          <p:nvPr/>
        </p:nvCxnSpPr>
        <p:spPr>
          <a:xfrm>
            <a:off x="1411772" y="2071931"/>
            <a:ext cx="0" cy="457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5D5E4A7-2D10-FF4B-9633-656410734707}"/>
              </a:ext>
            </a:extLst>
          </p:cNvPr>
          <p:cNvSpPr txBox="1"/>
          <p:nvPr/>
        </p:nvSpPr>
        <p:spPr>
          <a:xfrm>
            <a:off x="455055" y="2517634"/>
            <a:ext cx="2522911" cy="1015663"/>
          </a:xfrm>
          <a:prstGeom prst="rect">
            <a:avLst/>
          </a:prstGeom>
          <a:noFill/>
        </p:spPr>
        <p:txBody>
          <a:bodyPr wrap="square" rtlCol="0">
            <a:spAutoFit/>
          </a:bodyPr>
          <a:lstStyle/>
          <a:p>
            <a:r>
              <a:rPr lang="en-US" sz="2000" dirty="0">
                <a:solidFill>
                  <a:schemeClr val="bg1"/>
                </a:solidFill>
              </a:rPr>
              <a:t>Monitor &amp; support coordinated existing initiatives</a:t>
            </a:r>
          </a:p>
        </p:txBody>
      </p:sp>
      <p:sp>
        <p:nvSpPr>
          <p:cNvPr id="7" name="TextBox 6">
            <a:extLst>
              <a:ext uri="{FF2B5EF4-FFF2-40B4-BE49-F238E27FC236}">
                <a16:creationId xmlns:a16="http://schemas.microsoft.com/office/drawing/2014/main" id="{B111CAEA-E2F1-C94B-9D1F-3089A3AED42E}"/>
              </a:ext>
            </a:extLst>
          </p:cNvPr>
          <p:cNvSpPr txBox="1"/>
          <p:nvPr/>
        </p:nvSpPr>
        <p:spPr>
          <a:xfrm>
            <a:off x="3670745" y="2503564"/>
            <a:ext cx="4790754" cy="400110"/>
          </a:xfrm>
          <a:prstGeom prst="rect">
            <a:avLst/>
          </a:prstGeom>
          <a:noFill/>
        </p:spPr>
        <p:txBody>
          <a:bodyPr wrap="square" rtlCol="0">
            <a:spAutoFit/>
          </a:bodyPr>
          <a:lstStyle/>
          <a:p>
            <a:r>
              <a:rPr lang="en-US" sz="2000" dirty="0">
                <a:solidFill>
                  <a:schemeClr val="bg1"/>
                </a:solidFill>
              </a:rPr>
              <a:t>Strategy &amp; Coordinating Body</a:t>
            </a:r>
          </a:p>
        </p:txBody>
      </p:sp>
      <p:sp>
        <p:nvSpPr>
          <p:cNvPr id="8" name="TextBox 7">
            <a:extLst>
              <a:ext uri="{FF2B5EF4-FFF2-40B4-BE49-F238E27FC236}">
                <a16:creationId xmlns:a16="http://schemas.microsoft.com/office/drawing/2014/main" id="{970960CD-9C05-9941-80F2-B9FA83B2BF2C}"/>
              </a:ext>
            </a:extLst>
          </p:cNvPr>
          <p:cNvSpPr txBox="1"/>
          <p:nvPr/>
        </p:nvSpPr>
        <p:spPr>
          <a:xfrm>
            <a:off x="8547998" y="2491296"/>
            <a:ext cx="3298235" cy="1015663"/>
          </a:xfrm>
          <a:prstGeom prst="rect">
            <a:avLst/>
          </a:prstGeom>
          <a:noFill/>
        </p:spPr>
        <p:txBody>
          <a:bodyPr wrap="square" rtlCol="0">
            <a:spAutoFit/>
          </a:bodyPr>
          <a:lstStyle/>
          <a:p>
            <a:r>
              <a:rPr lang="en-US" sz="2000" dirty="0">
                <a:solidFill>
                  <a:schemeClr val="bg1"/>
                </a:solidFill>
              </a:rPr>
              <a:t>Produce strategic plan incorporating Task Force priorities &amp; strategies</a:t>
            </a:r>
          </a:p>
        </p:txBody>
      </p:sp>
      <p:sp>
        <p:nvSpPr>
          <p:cNvPr id="9" name="TextBox 8">
            <a:extLst>
              <a:ext uri="{FF2B5EF4-FFF2-40B4-BE49-F238E27FC236}">
                <a16:creationId xmlns:a16="http://schemas.microsoft.com/office/drawing/2014/main" id="{EB284A61-18EA-7946-9661-C2BB55FAB88D}"/>
              </a:ext>
            </a:extLst>
          </p:cNvPr>
          <p:cNvSpPr txBox="1"/>
          <p:nvPr/>
        </p:nvSpPr>
        <p:spPr>
          <a:xfrm>
            <a:off x="4044777" y="2813310"/>
            <a:ext cx="3904636" cy="1015663"/>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bg1"/>
                </a:solidFill>
              </a:rPr>
              <a:t>Define 3 to 5 year goals</a:t>
            </a:r>
          </a:p>
          <a:p>
            <a:pPr marL="342900" indent="-342900">
              <a:buFont typeface="Arial" panose="020B0604020202020204" pitchFamily="34" charset="0"/>
              <a:buChar char="•"/>
            </a:pPr>
            <a:r>
              <a:rPr lang="en-US" sz="2000" dirty="0">
                <a:solidFill>
                  <a:schemeClr val="bg1"/>
                </a:solidFill>
              </a:rPr>
              <a:t>Identify &amp; advocate for resources</a:t>
            </a:r>
          </a:p>
        </p:txBody>
      </p:sp>
      <p:cxnSp>
        <p:nvCxnSpPr>
          <p:cNvPr id="10" name="Straight Arrow Connector 9">
            <a:extLst>
              <a:ext uri="{FF2B5EF4-FFF2-40B4-BE49-F238E27FC236}">
                <a16:creationId xmlns:a16="http://schemas.microsoft.com/office/drawing/2014/main" id="{9FBF5FF8-E80C-1C42-9130-3DD52C9B649B}"/>
              </a:ext>
            </a:extLst>
          </p:cNvPr>
          <p:cNvCxnSpPr/>
          <p:nvPr/>
        </p:nvCxnSpPr>
        <p:spPr>
          <a:xfrm>
            <a:off x="5473659" y="2073232"/>
            <a:ext cx="0" cy="457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EF2ACA5B-9C58-464B-B23E-F6869DCB0654}"/>
              </a:ext>
            </a:extLst>
          </p:cNvPr>
          <p:cNvCxnSpPr/>
          <p:nvPr/>
        </p:nvCxnSpPr>
        <p:spPr>
          <a:xfrm>
            <a:off x="10154939" y="2054663"/>
            <a:ext cx="0" cy="457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C3C1E3A0-5FAD-E543-ABF4-7844A0BDE9D5}"/>
              </a:ext>
            </a:extLst>
          </p:cNvPr>
          <p:cNvCxnSpPr/>
          <p:nvPr/>
        </p:nvCxnSpPr>
        <p:spPr>
          <a:xfrm>
            <a:off x="8064163" y="2717207"/>
            <a:ext cx="397336" cy="572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8F8DFFDD-969A-7F4B-8D81-AEB3A0D2C4D5}"/>
              </a:ext>
            </a:extLst>
          </p:cNvPr>
          <p:cNvSpPr/>
          <p:nvPr/>
        </p:nvSpPr>
        <p:spPr>
          <a:xfrm>
            <a:off x="1" y="-267975"/>
            <a:ext cx="12356756" cy="14336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E310B201-BBA7-354F-876C-43473AE64756}"/>
              </a:ext>
            </a:extLst>
          </p:cNvPr>
          <p:cNvSpPr txBox="1"/>
          <p:nvPr/>
        </p:nvSpPr>
        <p:spPr>
          <a:xfrm>
            <a:off x="-82378" y="-33195"/>
            <a:ext cx="12356756" cy="1200329"/>
          </a:xfrm>
          <a:prstGeom prst="rect">
            <a:avLst/>
          </a:prstGeom>
          <a:noFill/>
        </p:spPr>
        <p:txBody>
          <a:bodyPr wrap="square" rtlCol="0">
            <a:spAutoFit/>
          </a:bodyPr>
          <a:lstStyle/>
          <a:p>
            <a:pPr algn="ctr"/>
            <a:r>
              <a:rPr lang="en-US" sz="3600" dirty="0">
                <a:solidFill>
                  <a:schemeClr val="bg1"/>
                </a:solidFill>
              </a:rPr>
              <a:t>Next Steps</a:t>
            </a:r>
          </a:p>
          <a:p>
            <a:pPr algn="ctr"/>
            <a:r>
              <a:rPr lang="en-US" sz="3600" dirty="0">
                <a:solidFill>
                  <a:schemeClr val="bg1"/>
                </a:solidFill>
              </a:rPr>
              <a:t>Build Community Based/Supported Long-term Plan</a:t>
            </a:r>
          </a:p>
        </p:txBody>
      </p:sp>
      <p:sp>
        <p:nvSpPr>
          <p:cNvPr id="15" name="TextBox 14">
            <a:extLst>
              <a:ext uri="{FF2B5EF4-FFF2-40B4-BE49-F238E27FC236}">
                <a16:creationId xmlns:a16="http://schemas.microsoft.com/office/drawing/2014/main" id="{3FCAAEB9-FDB2-A341-A869-E70EFD6C5C45}"/>
              </a:ext>
            </a:extLst>
          </p:cNvPr>
          <p:cNvSpPr txBox="1"/>
          <p:nvPr/>
        </p:nvSpPr>
        <p:spPr>
          <a:xfrm>
            <a:off x="455054" y="4029995"/>
            <a:ext cx="2695916" cy="1631216"/>
          </a:xfrm>
          <a:prstGeom prst="rect">
            <a:avLst/>
          </a:prstGeom>
          <a:noFill/>
        </p:spPr>
        <p:txBody>
          <a:bodyPr wrap="square" rtlCol="0">
            <a:spAutoFit/>
          </a:bodyPr>
          <a:lstStyle/>
          <a:p>
            <a:r>
              <a:rPr lang="en-US" sz="2000" dirty="0">
                <a:solidFill>
                  <a:schemeClr val="bg1"/>
                </a:solidFill>
              </a:rPr>
              <a:t>Use short-term efforts to build strategies to develop long term goals and plans</a:t>
            </a:r>
          </a:p>
        </p:txBody>
      </p:sp>
      <p:sp>
        <p:nvSpPr>
          <p:cNvPr id="16" name="TextBox 15">
            <a:extLst>
              <a:ext uri="{FF2B5EF4-FFF2-40B4-BE49-F238E27FC236}">
                <a16:creationId xmlns:a16="http://schemas.microsoft.com/office/drawing/2014/main" id="{BBF52ACA-A007-434C-93ED-E29DDDA2D688}"/>
              </a:ext>
            </a:extLst>
          </p:cNvPr>
          <p:cNvSpPr txBox="1"/>
          <p:nvPr/>
        </p:nvSpPr>
        <p:spPr>
          <a:xfrm>
            <a:off x="3824031" y="4562604"/>
            <a:ext cx="7912915" cy="1631216"/>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bg1"/>
                </a:solidFill>
              </a:rPr>
              <a:t>Coordinate with Supervisor’s office on funding and resource strategies</a:t>
            </a:r>
          </a:p>
          <a:p>
            <a:pPr marL="342900" indent="-342900">
              <a:buFont typeface="Arial" panose="020B0604020202020204" pitchFamily="34" charset="0"/>
              <a:buChar char="•"/>
            </a:pPr>
            <a:r>
              <a:rPr lang="en-US" sz="2000" dirty="0">
                <a:solidFill>
                  <a:schemeClr val="bg1"/>
                </a:solidFill>
              </a:rPr>
              <a:t>Coordinate non-profit, City (DPH, HSH, etc.), and enforcement agencies/resources</a:t>
            </a:r>
          </a:p>
          <a:p>
            <a:pPr marL="342900" indent="-342900">
              <a:buFont typeface="Arial" panose="020B0604020202020204" pitchFamily="34" charset="0"/>
              <a:buChar char="•"/>
            </a:pPr>
            <a:r>
              <a:rPr lang="en-US" sz="2000" dirty="0">
                <a:solidFill>
                  <a:schemeClr val="bg1"/>
                </a:solidFill>
              </a:rPr>
              <a:t>Design evaluation and accountability </a:t>
            </a:r>
          </a:p>
        </p:txBody>
      </p:sp>
      <p:cxnSp>
        <p:nvCxnSpPr>
          <p:cNvPr id="18" name="Straight Arrow Connector 17">
            <a:extLst>
              <a:ext uri="{FF2B5EF4-FFF2-40B4-BE49-F238E27FC236}">
                <a16:creationId xmlns:a16="http://schemas.microsoft.com/office/drawing/2014/main" id="{A861801D-DF11-0D4F-9B68-3E7BD187BBE8}"/>
              </a:ext>
            </a:extLst>
          </p:cNvPr>
          <p:cNvCxnSpPr/>
          <p:nvPr/>
        </p:nvCxnSpPr>
        <p:spPr>
          <a:xfrm>
            <a:off x="1424126" y="3558011"/>
            <a:ext cx="0" cy="457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DC66D87-DF5F-814C-AB99-7743575ED061}"/>
              </a:ext>
            </a:extLst>
          </p:cNvPr>
          <p:cNvCxnSpPr>
            <a:cxnSpLocks/>
          </p:cNvCxnSpPr>
          <p:nvPr/>
        </p:nvCxnSpPr>
        <p:spPr>
          <a:xfrm flipH="1" flipV="1">
            <a:off x="5473659" y="4125300"/>
            <a:ext cx="4705090" cy="452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EB3BCCE-27CF-364E-B7F2-2FB07936F897}"/>
              </a:ext>
            </a:extLst>
          </p:cNvPr>
          <p:cNvCxnSpPr>
            <a:cxnSpLocks/>
          </p:cNvCxnSpPr>
          <p:nvPr/>
        </p:nvCxnSpPr>
        <p:spPr>
          <a:xfrm>
            <a:off x="10167296" y="3753355"/>
            <a:ext cx="0" cy="3657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E8DCF0B-7850-E641-98CA-C4335EDDE0F5}"/>
              </a:ext>
            </a:extLst>
          </p:cNvPr>
          <p:cNvCxnSpPr>
            <a:cxnSpLocks/>
          </p:cNvCxnSpPr>
          <p:nvPr/>
        </p:nvCxnSpPr>
        <p:spPr>
          <a:xfrm>
            <a:off x="5486016" y="3827497"/>
            <a:ext cx="0" cy="2743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ADB9911A-F5E4-E144-BD8B-48DA68D60E25}"/>
              </a:ext>
            </a:extLst>
          </p:cNvPr>
          <p:cNvCxnSpPr/>
          <p:nvPr/>
        </p:nvCxnSpPr>
        <p:spPr>
          <a:xfrm>
            <a:off x="7655956" y="4148770"/>
            <a:ext cx="0" cy="3657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9489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46418" y="191257"/>
            <a:ext cx="4040209" cy="369332"/>
          </a:xfrm>
          <a:prstGeom prst="rect">
            <a:avLst/>
          </a:prstGeom>
        </p:spPr>
        <p:txBody>
          <a:bodyPr wrap="none">
            <a:spAutoFit/>
          </a:bodyPr>
          <a:lstStyle/>
          <a:p>
            <a:r>
              <a:rPr lang="en-US" b="1" dirty="0">
                <a:solidFill>
                  <a:srgbClr val="FF0000"/>
                </a:solidFill>
              </a:rPr>
              <a:t>Street Level Drug Dealing Taskforce</a:t>
            </a:r>
          </a:p>
        </p:txBody>
      </p:sp>
      <p:sp>
        <p:nvSpPr>
          <p:cNvPr id="3" name="Title 2"/>
          <p:cNvSpPr>
            <a:spLocks noGrp="1"/>
          </p:cNvSpPr>
          <p:nvPr>
            <p:ph type="title"/>
          </p:nvPr>
        </p:nvSpPr>
        <p:spPr/>
        <p:txBody>
          <a:bodyPr>
            <a:normAutofit fontScale="90000"/>
          </a:bodyPr>
          <a:lstStyle/>
          <a:p>
            <a:pPr algn="ctr"/>
            <a:r>
              <a:rPr lang="en-US" sz="3600" b="1" dirty="0"/>
              <a:t>Public Comment Remote Access Information</a:t>
            </a:r>
          </a:p>
        </p:txBody>
      </p:sp>
      <p:sp>
        <p:nvSpPr>
          <p:cNvPr id="4" name="Content Placeholder 3"/>
          <p:cNvSpPr>
            <a:spLocks noGrp="1"/>
          </p:cNvSpPr>
          <p:nvPr>
            <p:ph idx="1"/>
          </p:nvPr>
        </p:nvSpPr>
        <p:spPr/>
        <p:txBody>
          <a:bodyPr>
            <a:normAutofit lnSpcReduction="10000"/>
          </a:bodyPr>
          <a:lstStyle/>
          <a:p>
            <a:r>
              <a:rPr lang="en-US" b="1" dirty="0"/>
              <a:t>Multiple ways to provide public comment:</a:t>
            </a:r>
          </a:p>
          <a:p>
            <a:pPr marL="45720" indent="0">
              <a:buNone/>
            </a:pPr>
            <a:endParaRPr lang="en-US" dirty="0"/>
          </a:p>
          <a:p>
            <a:pPr lvl="1"/>
            <a:r>
              <a:rPr lang="en-US" b="1" dirty="0"/>
              <a:t>During TF Meeting:</a:t>
            </a:r>
          </a:p>
          <a:p>
            <a:pPr lvl="2"/>
            <a:r>
              <a:rPr lang="en-US" dirty="0"/>
              <a:t>Opportunities to speak during the public comment period are available via phone at (415) 655-0001, access code [146 450 9707].</a:t>
            </a:r>
          </a:p>
          <a:p>
            <a:pPr marL="274320" lvl="1" indent="0">
              <a:buNone/>
            </a:pPr>
            <a:endParaRPr lang="en-US" dirty="0"/>
          </a:p>
          <a:p>
            <a:pPr lvl="1"/>
            <a:r>
              <a:rPr lang="en-US" b="1" dirty="0"/>
              <a:t>Confidential Email</a:t>
            </a:r>
            <a:r>
              <a:rPr lang="en-US" dirty="0"/>
              <a:t>: </a:t>
            </a:r>
            <a:r>
              <a:rPr lang="en-US" dirty="0">
                <a:hlinkClick r:id="rId2"/>
              </a:rPr>
              <a:t>district6ideas@gmail.com</a:t>
            </a:r>
            <a:endParaRPr lang="en-US" dirty="0"/>
          </a:p>
          <a:p>
            <a:pPr marL="274320" lvl="1" indent="0">
              <a:buNone/>
            </a:pPr>
            <a:endParaRPr lang="en-US" dirty="0"/>
          </a:p>
          <a:p>
            <a:pPr lvl="1"/>
            <a:r>
              <a:rPr lang="en-US" b="1" dirty="0"/>
              <a:t>Confidential Text</a:t>
            </a:r>
            <a:r>
              <a:rPr lang="en-US" dirty="0"/>
              <a:t>: (415) 483-9005</a:t>
            </a:r>
          </a:p>
          <a:p>
            <a:pPr marL="274320" lvl="1" indent="0">
              <a:buNone/>
            </a:pPr>
            <a:endParaRPr lang="en-US" dirty="0"/>
          </a:p>
          <a:p>
            <a:endParaRPr lang="en-US" dirty="0"/>
          </a:p>
        </p:txBody>
      </p:sp>
    </p:spTree>
    <p:extLst>
      <p:ext uri="{BB962C8B-B14F-4D97-AF65-F5344CB8AC3E}">
        <p14:creationId xmlns:p14="http://schemas.microsoft.com/office/powerpoint/2010/main" val="2705036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Reminders and look forward</a:t>
            </a:r>
          </a:p>
        </p:txBody>
      </p:sp>
      <p:sp>
        <p:nvSpPr>
          <p:cNvPr id="3" name="Content Placeholder 2"/>
          <p:cNvSpPr>
            <a:spLocks noGrp="1"/>
          </p:cNvSpPr>
          <p:nvPr>
            <p:ph idx="1"/>
          </p:nvPr>
        </p:nvSpPr>
        <p:spPr/>
        <p:txBody>
          <a:bodyPr/>
          <a:lstStyle/>
          <a:p>
            <a:r>
              <a:rPr lang="en-US" dirty="0"/>
              <a:t>Each of you are here for a unique reason, and each perspective is valuable.</a:t>
            </a:r>
          </a:p>
          <a:p>
            <a:endParaRPr lang="en-US" dirty="0"/>
          </a:p>
          <a:p>
            <a:r>
              <a:rPr lang="en-US" dirty="0"/>
              <a:t>We cannot be successful in a vacuum, this work requires collaboration.</a:t>
            </a:r>
          </a:p>
          <a:p>
            <a:endParaRPr lang="en-US" dirty="0"/>
          </a:p>
          <a:p>
            <a:r>
              <a:rPr lang="en-US" dirty="0"/>
              <a:t>“Failure is our greatest teacher.” - Yoda</a:t>
            </a:r>
          </a:p>
          <a:p>
            <a:pPr marL="0" indent="0">
              <a:buNone/>
            </a:pPr>
            <a:endParaRPr lang="en-US" dirty="0"/>
          </a:p>
        </p:txBody>
      </p:sp>
      <p:sp>
        <p:nvSpPr>
          <p:cNvPr id="4" name="Rectangle 3"/>
          <p:cNvSpPr/>
          <p:nvPr/>
        </p:nvSpPr>
        <p:spPr>
          <a:xfrm>
            <a:off x="7650263" y="6245797"/>
            <a:ext cx="4040209" cy="369332"/>
          </a:xfrm>
          <a:prstGeom prst="rect">
            <a:avLst/>
          </a:prstGeom>
        </p:spPr>
        <p:txBody>
          <a:bodyPr wrap="none">
            <a:spAutoFit/>
          </a:bodyPr>
          <a:lstStyle/>
          <a:p>
            <a:r>
              <a:rPr lang="en-US" b="1" dirty="0">
                <a:solidFill>
                  <a:srgbClr val="FF0000"/>
                </a:solidFill>
              </a:rPr>
              <a:t>Street Level Drug Dealing Taskforce</a:t>
            </a:r>
          </a:p>
        </p:txBody>
      </p:sp>
    </p:spTree>
    <p:extLst>
      <p:ext uri="{BB962C8B-B14F-4D97-AF65-F5344CB8AC3E}">
        <p14:creationId xmlns:p14="http://schemas.microsoft.com/office/powerpoint/2010/main" val="2411327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Task Force purpose</a:t>
            </a:r>
          </a:p>
        </p:txBody>
      </p:sp>
      <p:sp>
        <p:nvSpPr>
          <p:cNvPr id="3" name="Content Placeholder 2"/>
          <p:cNvSpPr>
            <a:spLocks noGrp="1"/>
          </p:cNvSpPr>
          <p:nvPr>
            <p:ph idx="1"/>
          </p:nvPr>
        </p:nvSpPr>
        <p:spPr>
          <a:xfrm>
            <a:off x="1543050" y="2768673"/>
            <a:ext cx="9119507" cy="3101983"/>
          </a:xfrm>
        </p:spPr>
        <p:txBody>
          <a:bodyPr>
            <a:normAutofit/>
          </a:bodyPr>
          <a:lstStyle/>
          <a:p>
            <a:pPr algn="just"/>
            <a:r>
              <a:rPr lang="en-US" sz="3200" dirty="0"/>
              <a:t>To </a:t>
            </a:r>
            <a:r>
              <a:rPr lang="en-US" sz="3200" u="sng" dirty="0"/>
              <a:t>advise</a:t>
            </a:r>
            <a:r>
              <a:rPr lang="en-US" sz="3200" dirty="0"/>
              <a:t> the Board of Supervisors, the Mayor, and City departments regarding </a:t>
            </a:r>
            <a:r>
              <a:rPr lang="en-US" sz="3200" u="sng" dirty="0"/>
              <a:t>policies to address harms related to street-level drug dealing</a:t>
            </a:r>
            <a:r>
              <a:rPr lang="en-US" sz="3200" dirty="0"/>
              <a:t> in the Tenderloin, Civic Center, Mid-Market, and South of Market neighborhoods.</a:t>
            </a:r>
          </a:p>
        </p:txBody>
      </p:sp>
      <p:sp>
        <p:nvSpPr>
          <p:cNvPr id="4" name="Rectangle 3"/>
          <p:cNvSpPr/>
          <p:nvPr/>
        </p:nvSpPr>
        <p:spPr>
          <a:xfrm>
            <a:off x="7829878" y="6301251"/>
            <a:ext cx="4040209" cy="369332"/>
          </a:xfrm>
          <a:prstGeom prst="rect">
            <a:avLst/>
          </a:prstGeom>
        </p:spPr>
        <p:txBody>
          <a:bodyPr wrap="none">
            <a:spAutoFit/>
          </a:bodyPr>
          <a:lstStyle/>
          <a:p>
            <a:r>
              <a:rPr lang="en-US" b="1" dirty="0">
                <a:solidFill>
                  <a:srgbClr val="FF0000"/>
                </a:solidFill>
              </a:rPr>
              <a:t>Street Level Drug Dealing Taskforce</a:t>
            </a:r>
          </a:p>
        </p:txBody>
      </p:sp>
    </p:spTree>
    <p:extLst>
      <p:ext uri="{BB962C8B-B14F-4D97-AF65-F5344CB8AC3E}">
        <p14:creationId xmlns:p14="http://schemas.microsoft.com/office/powerpoint/2010/main" val="3570067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756145"/>
            <a:ext cx="7729728" cy="1188720"/>
          </a:xfrm>
        </p:spPr>
        <p:txBody>
          <a:bodyPr/>
          <a:lstStyle/>
          <a:p>
            <a:r>
              <a:rPr lang="en-US" b="1" dirty="0"/>
              <a:t>TF Legislative Responsibilities</a:t>
            </a:r>
          </a:p>
        </p:txBody>
      </p:sp>
      <p:sp>
        <p:nvSpPr>
          <p:cNvPr id="3" name="Content Placeholder 2"/>
          <p:cNvSpPr>
            <a:spLocks noGrp="1"/>
          </p:cNvSpPr>
          <p:nvPr>
            <p:ph idx="1"/>
          </p:nvPr>
        </p:nvSpPr>
        <p:spPr>
          <a:xfrm>
            <a:off x="804820" y="2350454"/>
            <a:ext cx="10582359" cy="4038600"/>
          </a:xfrm>
        </p:spPr>
        <p:txBody>
          <a:bodyPr>
            <a:noAutofit/>
          </a:bodyPr>
          <a:lstStyle/>
          <a:p>
            <a:r>
              <a:rPr lang="en-US" sz="2400" dirty="0"/>
              <a:t>In conducting the assessments and making recommendations required, the TF shall consider:</a:t>
            </a:r>
          </a:p>
          <a:p>
            <a:pPr lvl="1"/>
            <a:r>
              <a:rPr lang="en-US" sz="2000" i="1" dirty="0"/>
              <a:t>Best practices and approaches from other jurisdictions;</a:t>
            </a:r>
          </a:p>
          <a:p>
            <a:pPr lvl="1"/>
            <a:r>
              <a:rPr lang="en-US" sz="2000" i="1" dirty="0"/>
              <a:t>Perspectives of those most deeply affected by the harms associated with street-level drug dealing;</a:t>
            </a:r>
          </a:p>
          <a:p>
            <a:pPr lvl="1"/>
            <a:r>
              <a:rPr lang="en-US" sz="2000" i="1" dirty="0"/>
              <a:t>Strategies beyond street level enforcement, including intelligence-led and high visibility policing;</a:t>
            </a:r>
          </a:p>
          <a:p>
            <a:r>
              <a:rPr lang="en-US" sz="2400" i="1" dirty="0">
                <a:solidFill>
                  <a:srgbClr val="FF0000"/>
                </a:solidFill>
              </a:rPr>
              <a:t>The Task Force shall seek to recommend achievable, systems-level, trauma-informed, data- and evidence-based policy and administrative solutions through a racial and economic equity lens that will have a short-term and long-term impact on the community</a:t>
            </a:r>
            <a:r>
              <a:rPr lang="en-US" sz="2400" dirty="0"/>
              <a:t>.</a:t>
            </a:r>
          </a:p>
        </p:txBody>
      </p:sp>
      <p:sp>
        <p:nvSpPr>
          <p:cNvPr id="4" name="Rectangle 3"/>
          <p:cNvSpPr/>
          <p:nvPr/>
        </p:nvSpPr>
        <p:spPr>
          <a:xfrm>
            <a:off x="7641664" y="6376229"/>
            <a:ext cx="4040209" cy="369332"/>
          </a:xfrm>
          <a:prstGeom prst="rect">
            <a:avLst/>
          </a:prstGeom>
        </p:spPr>
        <p:txBody>
          <a:bodyPr wrap="none">
            <a:spAutoFit/>
          </a:bodyPr>
          <a:lstStyle/>
          <a:p>
            <a:r>
              <a:rPr lang="en-US" b="1" dirty="0">
                <a:solidFill>
                  <a:srgbClr val="FF0000"/>
                </a:solidFill>
              </a:rPr>
              <a:t>Street Level Drug Dealing Taskforce</a:t>
            </a:r>
          </a:p>
        </p:txBody>
      </p:sp>
    </p:spTree>
    <p:extLst>
      <p:ext uri="{BB962C8B-B14F-4D97-AF65-F5344CB8AC3E}">
        <p14:creationId xmlns:p14="http://schemas.microsoft.com/office/powerpoint/2010/main" val="898868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Content Placeholder 2"/>
          <p:cNvSpPr>
            <a:spLocks noGrp="1"/>
          </p:cNvSpPr>
          <p:nvPr>
            <p:ph idx="1"/>
          </p:nvPr>
        </p:nvSpPr>
        <p:spPr>
          <a:xfrm>
            <a:off x="1567543" y="2638044"/>
            <a:ext cx="9095014" cy="3101983"/>
          </a:xfrm>
        </p:spPr>
        <p:txBody>
          <a:bodyPr/>
          <a:lstStyle/>
          <a:p>
            <a:r>
              <a:rPr lang="en-US" dirty="0"/>
              <a:t>Foundational Principles Central to Harm Reduction, National Harm Reduction Coalition</a:t>
            </a:r>
          </a:p>
          <a:p>
            <a:pPr marL="0" indent="0">
              <a:buNone/>
            </a:pPr>
            <a:r>
              <a:rPr lang="en-US" dirty="0">
                <a:hlinkClick r:id="rId2"/>
              </a:rPr>
              <a:t>https://harmreduction.org/about-us/principles-of-harm-reduction/</a:t>
            </a:r>
            <a:endParaRPr lang="en-US" dirty="0"/>
          </a:p>
          <a:p>
            <a:pPr marL="0" indent="0">
              <a:buNone/>
            </a:pPr>
            <a:endParaRPr lang="en-US" dirty="0"/>
          </a:p>
          <a:p>
            <a:r>
              <a:rPr lang="en-US" dirty="0"/>
              <a:t>“Effectiveness vs. Equity in Policing: is a Tradeoff Inevitable?”, National Police Foundation</a:t>
            </a:r>
          </a:p>
          <a:p>
            <a:pPr marL="0" indent="0">
              <a:buNone/>
            </a:pPr>
            <a:r>
              <a:rPr lang="en-US" dirty="0">
                <a:hlinkClick r:id="rId3"/>
              </a:rPr>
              <a:t>https://www.policefoundation.org/publication/effectiveness-vs-equity-in-policing-is-a-tradeoff-inevitable/</a:t>
            </a:r>
            <a:endParaRPr lang="en-US" dirty="0"/>
          </a:p>
          <a:p>
            <a:pPr marL="0" indent="0">
              <a:buNone/>
            </a:pPr>
            <a:endParaRPr lang="en-US" dirty="0"/>
          </a:p>
          <a:p>
            <a:pPr marL="0" indent="0">
              <a:buNone/>
            </a:pPr>
            <a:endParaRPr lang="en-US" dirty="0"/>
          </a:p>
          <a:p>
            <a:endParaRPr lang="en-US" dirty="0"/>
          </a:p>
          <a:p>
            <a:pPr marL="0" indent="0">
              <a:buNone/>
            </a:pPr>
            <a:endParaRPr lang="en-US" dirty="0"/>
          </a:p>
        </p:txBody>
      </p:sp>
      <p:sp>
        <p:nvSpPr>
          <p:cNvPr id="4" name="Rectangle 3"/>
          <p:cNvSpPr/>
          <p:nvPr/>
        </p:nvSpPr>
        <p:spPr>
          <a:xfrm>
            <a:off x="7940759" y="6347045"/>
            <a:ext cx="4040209" cy="369332"/>
          </a:xfrm>
          <a:prstGeom prst="rect">
            <a:avLst/>
          </a:prstGeom>
        </p:spPr>
        <p:txBody>
          <a:bodyPr wrap="none">
            <a:spAutoFit/>
          </a:bodyPr>
          <a:lstStyle/>
          <a:p>
            <a:r>
              <a:rPr lang="en-US" b="1" dirty="0">
                <a:solidFill>
                  <a:srgbClr val="FF0000"/>
                </a:solidFill>
              </a:rPr>
              <a:t>Street Level Drug Dealing Taskforce</a:t>
            </a:r>
          </a:p>
        </p:txBody>
      </p:sp>
    </p:spTree>
    <p:extLst>
      <p:ext uri="{BB962C8B-B14F-4D97-AF65-F5344CB8AC3E}">
        <p14:creationId xmlns:p14="http://schemas.microsoft.com/office/powerpoint/2010/main" val="2995963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449285" y="0"/>
            <a:ext cx="7307471" cy="6858000"/>
          </a:xfrm>
          <a:prstGeom prst="rect">
            <a:avLst/>
          </a:prstGeom>
        </p:spPr>
      </p:pic>
    </p:spTree>
    <p:extLst>
      <p:ext uri="{BB962C8B-B14F-4D97-AF65-F5344CB8AC3E}">
        <p14:creationId xmlns:p14="http://schemas.microsoft.com/office/powerpoint/2010/main" val="331530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CC1F8-CA0B-8F4C-B892-A0C1065F5039}"/>
              </a:ext>
            </a:extLst>
          </p:cNvPr>
          <p:cNvSpPr>
            <a:spLocks noGrp="1"/>
          </p:cNvSpPr>
          <p:nvPr>
            <p:ph type="ctrTitle"/>
          </p:nvPr>
        </p:nvSpPr>
        <p:spPr/>
        <p:txBody>
          <a:bodyPr/>
          <a:lstStyle/>
          <a:p>
            <a:r>
              <a:rPr lang="en-US" sz="4800" dirty="0"/>
              <a:t>Tenderloin Community Council:</a:t>
            </a:r>
            <a:br>
              <a:rPr lang="en-US" sz="4800" dirty="0"/>
            </a:br>
            <a:r>
              <a:rPr lang="en-US" sz="4800" dirty="0"/>
              <a:t>Strategic Approach to Addressing Harms Related to Open Air Drug Market</a:t>
            </a:r>
          </a:p>
        </p:txBody>
      </p:sp>
      <p:sp>
        <p:nvSpPr>
          <p:cNvPr id="3" name="Subtitle 2">
            <a:extLst>
              <a:ext uri="{FF2B5EF4-FFF2-40B4-BE49-F238E27FC236}">
                <a16:creationId xmlns:a16="http://schemas.microsoft.com/office/drawing/2014/main" id="{BA04BB1B-DFC6-E545-B93A-E1C342B72092}"/>
              </a:ext>
            </a:extLst>
          </p:cNvPr>
          <p:cNvSpPr>
            <a:spLocks noGrp="1"/>
          </p:cNvSpPr>
          <p:nvPr>
            <p:ph type="subTitle" idx="1"/>
          </p:nvPr>
        </p:nvSpPr>
        <p:spPr/>
        <p:txBody>
          <a:bodyPr>
            <a:normAutofit fontScale="77500" lnSpcReduction="20000"/>
          </a:bodyPr>
          <a:lstStyle/>
          <a:p>
            <a:r>
              <a:rPr lang="en-US" dirty="0"/>
              <a:t>Presented by </a:t>
            </a:r>
          </a:p>
          <a:p>
            <a:r>
              <a:rPr lang="en-US" dirty="0"/>
              <a:t>Sam Dennison</a:t>
            </a:r>
          </a:p>
          <a:p>
            <a:r>
              <a:rPr lang="en-US" dirty="0"/>
              <a:t>February 9, 2021</a:t>
            </a:r>
          </a:p>
        </p:txBody>
      </p:sp>
    </p:spTree>
    <p:extLst>
      <p:ext uri="{BB962C8B-B14F-4D97-AF65-F5344CB8AC3E}">
        <p14:creationId xmlns:p14="http://schemas.microsoft.com/office/powerpoint/2010/main" val="2896839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6474B-0FB5-7549-9180-F08A3EBBE77B}"/>
              </a:ext>
            </a:extLst>
          </p:cNvPr>
          <p:cNvSpPr>
            <a:spLocks noGrp="1"/>
          </p:cNvSpPr>
          <p:nvPr>
            <p:ph type="ctrTitle"/>
          </p:nvPr>
        </p:nvSpPr>
        <p:spPr>
          <a:xfrm>
            <a:off x="987687" y="569763"/>
            <a:ext cx="8825658" cy="1007237"/>
          </a:xfrm>
        </p:spPr>
        <p:txBody>
          <a:bodyPr/>
          <a:lstStyle/>
          <a:p>
            <a:r>
              <a:rPr lang="en-US" dirty="0"/>
              <a:t>Purpose:</a:t>
            </a:r>
          </a:p>
        </p:txBody>
      </p:sp>
      <p:sp>
        <p:nvSpPr>
          <p:cNvPr id="4" name="Title 1">
            <a:extLst>
              <a:ext uri="{FF2B5EF4-FFF2-40B4-BE49-F238E27FC236}">
                <a16:creationId xmlns:a16="http://schemas.microsoft.com/office/drawing/2014/main" id="{07562394-624C-1C4F-9992-C1955EF7E223}"/>
              </a:ext>
            </a:extLst>
          </p:cNvPr>
          <p:cNvSpPr txBox="1">
            <a:spLocks/>
          </p:cNvSpPr>
          <p:nvPr/>
        </p:nvSpPr>
        <p:spPr bwMode="gray">
          <a:xfrm>
            <a:off x="987687" y="2314642"/>
            <a:ext cx="10637962" cy="2665131"/>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685800" indent="-685800">
              <a:spcAft>
                <a:spcPts val="1200"/>
              </a:spcAft>
              <a:buFont typeface="Arial" panose="020B0604020202020204" pitchFamily="34" charset="0"/>
              <a:buChar char="•"/>
            </a:pPr>
            <a:r>
              <a:rPr lang="en-US" dirty="0"/>
              <a:t>Provide a framework for an actionable plan for the short-term &amp; long-term</a:t>
            </a:r>
          </a:p>
        </p:txBody>
      </p:sp>
    </p:spTree>
    <p:extLst>
      <p:ext uri="{BB962C8B-B14F-4D97-AF65-F5344CB8AC3E}">
        <p14:creationId xmlns:p14="http://schemas.microsoft.com/office/powerpoint/2010/main" val="27528744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
  <TotalTime>7083</TotalTime>
  <Words>1644</Words>
  <Application>Microsoft Macintosh PowerPoint</Application>
  <PresentationFormat>Widescreen</PresentationFormat>
  <Paragraphs>226</Paragraphs>
  <Slides>24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24</vt:i4>
      </vt:variant>
    </vt:vector>
  </HeadingPairs>
  <TitlesOfParts>
    <vt:vector size="30" baseType="lpstr">
      <vt:lpstr>Arial</vt:lpstr>
      <vt:lpstr>Century Gothic</vt:lpstr>
      <vt:lpstr>Gill Sans MT</vt:lpstr>
      <vt:lpstr>Wingdings 3</vt:lpstr>
      <vt:lpstr>Ion Boardroom</vt:lpstr>
      <vt:lpstr>Parcel</vt:lpstr>
      <vt:lpstr>2/9 TF Meeting Outcomes</vt:lpstr>
      <vt:lpstr>Touchstone Practices</vt:lpstr>
      <vt:lpstr>Reminders and look forward</vt:lpstr>
      <vt:lpstr>Task Force purpose</vt:lpstr>
      <vt:lpstr>TF Legislative Responsibilities</vt:lpstr>
      <vt:lpstr>Resources</vt:lpstr>
      <vt:lpstr>PowerPoint Presentation</vt:lpstr>
      <vt:lpstr>Tenderloin Community Council: Strategic Approach to Addressing Harms Related to Open Air Drug Market</vt:lpstr>
      <vt:lpstr>Purpose:</vt:lpstr>
      <vt:lpstr>TL Community Council</vt:lpstr>
      <vt:lpstr>TL Community Council Purpose</vt:lpstr>
      <vt:lpstr>TL Community Council</vt:lpstr>
      <vt:lpstr>URGENCY TODAY</vt:lpstr>
      <vt:lpstr>Assumptions</vt:lpstr>
      <vt:lpstr>Further Assumptions</vt:lpstr>
      <vt:lpstr>PowerPoint Presentation</vt:lpstr>
      <vt:lpstr>PowerPoint Presentation</vt:lpstr>
      <vt:lpstr>Race and Racism :</vt:lpstr>
      <vt:lpstr>Recommendation:</vt:lpstr>
      <vt:lpstr>PowerPoint Presentation</vt:lpstr>
      <vt:lpstr>PowerPoint Presentation</vt:lpstr>
      <vt:lpstr>PowerPoint Presentation</vt:lpstr>
      <vt:lpstr>PowerPoint Presentation</vt:lpstr>
      <vt:lpstr>Public Comment Remote Access Information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Davis, Brandon (ECN)</cp:lastModifiedBy>
  <cp:revision>57</cp:revision>
  <dcterms:created xsi:type="dcterms:W3CDTF">2021-02-03T17:01:42Z</dcterms:created>
  <dcterms:modified xsi:type="dcterms:W3CDTF">2021-02-10T21:30:07Z</dcterms:modified>
</cp:coreProperties>
</file>