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305" r:id="rId3"/>
    <p:sldId id="282" r:id="rId4"/>
    <p:sldId id="283" r:id="rId5"/>
    <p:sldId id="295" r:id="rId6"/>
    <p:sldId id="263" r:id="rId7"/>
    <p:sldId id="285" r:id="rId8"/>
    <p:sldId id="302" r:id="rId9"/>
    <p:sldId id="278" r:id="rId10"/>
    <p:sldId id="265" r:id="rId11"/>
    <p:sldId id="268" r:id="rId12"/>
    <p:sldId id="286" r:id="rId13"/>
    <p:sldId id="287" r:id="rId14"/>
    <p:sldId id="288" r:id="rId15"/>
    <p:sldId id="289" r:id="rId16"/>
    <p:sldId id="290" r:id="rId17"/>
    <p:sldId id="291" r:id="rId18"/>
    <p:sldId id="292" r:id="rId19"/>
    <p:sldId id="293" r:id="rId20"/>
    <p:sldId id="294" r:id="rId21"/>
    <p:sldId id="299" r:id="rId22"/>
    <p:sldId id="296" r:id="rId23"/>
    <p:sldId id="297" r:id="rId24"/>
    <p:sldId id="298" r:id="rId25"/>
    <p:sldId id="300" r:id="rId26"/>
    <p:sldId id="303" r:id="rId27"/>
    <p:sldId id="269" r:id="rId28"/>
    <p:sldId id="267" r:id="rId29"/>
    <p:sldId id="266" r:id="rId30"/>
    <p:sldId id="284" r:id="rId31"/>
    <p:sldId id="301" r:id="rId32"/>
    <p:sldId id="30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2" autoAdjust="0"/>
    <p:restoredTop sz="93878" autoAdjust="0"/>
  </p:normalViewPr>
  <p:slideViewPr>
    <p:cSldViewPr snapToGrid="0">
      <p:cViewPr varScale="1">
        <p:scale>
          <a:sx n="120" d="100"/>
          <a:sy n="120" d="100"/>
        </p:scale>
        <p:origin x="1200"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4716-BFB1-4983-9943-26222E2D5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578C44-31B8-4D8B-B1EC-69404D0D56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DE9FB3-347B-42A0-9C56-BC3FE675CC6A}"/>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E55DEF70-2D62-4EDE-B21B-84E66E468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8AB72-A6DF-4EE6-8E97-83A80AA20470}"/>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228088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DD488-CA0B-47D6-94FF-CBEF4C073F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14B339-9B58-4CE1-AEBA-8ECAE2AF7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49A4CA-AD7D-4BC3-8DCD-553F4C77C310}"/>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BBD7D9CB-7750-4097-A3D8-314D591C8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6F8C-359A-4A91-AEBC-36C917B05F84}"/>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36117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5363CC-6B31-4BFC-A32F-6DD1581431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85B5A8-2A5A-4DAC-886B-56BDD0FB49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4E732-718A-49D6-A838-CAA98C220BB8}"/>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AB1737E1-E841-40B0-BD66-549B3397D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6B778-A53E-46CA-B5BC-768C437B43CB}"/>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362764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4E5D4-A9F5-408E-A0FC-E9C064FD1BFD}"/>
              </a:ext>
            </a:extLst>
          </p:cNvPr>
          <p:cNvSpPr>
            <a:spLocks noGrp="1"/>
          </p:cNvSpPr>
          <p:nvPr>
            <p:ph type="title"/>
          </p:nvPr>
        </p:nvSpPr>
        <p:spPr/>
        <p:txBody>
          <a:bodyPr/>
          <a:lstStyle>
            <a:lvl1pPr>
              <a:defRPr>
                <a:solidFill>
                  <a:schemeClr val="accent1"/>
                </a:solidFill>
                <a:latin typeface="Franklin Gothic Demi Cond" panose="020B07060304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7EFE593F-3B17-4455-B234-CACEF82767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CE75E-F250-4130-9882-29E95A5E8080}"/>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6804AA0E-4DFD-4E2A-BB0D-52DD380FA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4B90C-C100-4086-B13E-DF94D299D36C}"/>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425594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1BBA-2B6A-4844-8AE5-21A0C3BA86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0C6248-DED6-41D5-85D3-89D897A4EA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7766C-78F3-4092-A8E6-F866B63C29B5}"/>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7D6E162A-273A-4BBA-B847-D6834623F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F2BD7-40ED-419D-B6B7-1E06F0AC09FA}"/>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141823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F100-0FB7-4AFD-96A8-E6EE3CE36F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351BF-1088-4123-ABDB-51BF14870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41F6AA-2011-40A4-92B8-A6720C88A3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CECE23-1545-4DD9-8E05-2AF30EEEB54C}"/>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6" name="Footer Placeholder 5">
            <a:extLst>
              <a:ext uri="{FF2B5EF4-FFF2-40B4-BE49-F238E27FC236}">
                <a16:creationId xmlns:a16="http://schemas.microsoft.com/office/drawing/2014/main" id="{2EB15E34-6DED-4068-BF5A-4890957CD0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D804D7-1CFA-46A9-B7F0-87E71C074132}"/>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426125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A52AA-299A-41A5-BF63-ADC5B7B50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D6B2E-FD7E-4660-9D71-6D087DC7F5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34EC41-0D70-4D4B-B35F-6F6F3D095E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862216-1692-443F-860F-1A62DDE218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0BCED4-7036-4E6B-858E-C9A302D9F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23C942-E429-4D5E-BC6B-857836E87848}"/>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8" name="Footer Placeholder 7">
            <a:extLst>
              <a:ext uri="{FF2B5EF4-FFF2-40B4-BE49-F238E27FC236}">
                <a16:creationId xmlns:a16="http://schemas.microsoft.com/office/drawing/2014/main" id="{6B65D8F3-645C-47B6-8B56-E9312A2C8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8EF77-69B0-4FE1-B84D-325264B55716}"/>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285353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B62A-439B-49CC-A594-3E01ABEAA0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F4A88F-3930-4745-85A5-D5D899DE3742}"/>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4" name="Footer Placeholder 3">
            <a:extLst>
              <a:ext uri="{FF2B5EF4-FFF2-40B4-BE49-F238E27FC236}">
                <a16:creationId xmlns:a16="http://schemas.microsoft.com/office/drawing/2014/main" id="{11061B9B-791C-4906-A0C6-9DF735A5E6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69BDCC-D30C-4569-9DF3-294AB54D951D}"/>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120421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76D5B4-B13E-4ADF-913D-AE64E0DB22F9}"/>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3" name="Footer Placeholder 2">
            <a:extLst>
              <a:ext uri="{FF2B5EF4-FFF2-40B4-BE49-F238E27FC236}">
                <a16:creationId xmlns:a16="http://schemas.microsoft.com/office/drawing/2014/main" id="{61172CE9-9062-44C1-8D69-6C1BB0C170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30EFCC-18D2-4F97-B89E-DE007E2E3043}"/>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317778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D1F4-9014-4E64-B9BC-2CEF40F2F4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FDABDB-DC93-4CA4-8FE3-7410E2A42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7AE823-84A9-4ACA-B135-31DF28FEF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C74CCE-3EBB-4408-BA6F-12A169157F90}"/>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6" name="Footer Placeholder 5">
            <a:extLst>
              <a:ext uri="{FF2B5EF4-FFF2-40B4-BE49-F238E27FC236}">
                <a16:creationId xmlns:a16="http://schemas.microsoft.com/office/drawing/2014/main" id="{DD62F85A-35C2-4597-BD76-8F4B457F6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9F625-ECEB-4ED4-8433-A8AE400D0C7B}"/>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126385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CCE6-DBA4-4B24-8EB9-A5100DD38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D31192-5904-455F-A8B3-782E83560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ECB48C-AC0C-4239-8126-2A1DD5E81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FB5544-5FC6-4D82-AFFC-1708F4F393BA}"/>
              </a:ext>
            </a:extLst>
          </p:cNvPr>
          <p:cNvSpPr>
            <a:spLocks noGrp="1"/>
          </p:cNvSpPr>
          <p:nvPr>
            <p:ph type="dt" sz="half" idx="10"/>
          </p:nvPr>
        </p:nvSpPr>
        <p:spPr/>
        <p:txBody>
          <a:bodyPr/>
          <a:lstStyle/>
          <a:p>
            <a:fld id="{26A668ED-543A-4F48-988C-09F50FF728BC}" type="datetimeFigureOut">
              <a:rPr lang="en-US" smtClean="0"/>
              <a:t>4/2/21</a:t>
            </a:fld>
            <a:endParaRPr lang="en-US"/>
          </a:p>
        </p:txBody>
      </p:sp>
      <p:sp>
        <p:nvSpPr>
          <p:cNvPr id="6" name="Footer Placeholder 5">
            <a:extLst>
              <a:ext uri="{FF2B5EF4-FFF2-40B4-BE49-F238E27FC236}">
                <a16:creationId xmlns:a16="http://schemas.microsoft.com/office/drawing/2014/main" id="{96C67282-7212-49AA-B8DD-40DE7B45C2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561C3-27C9-4359-BD87-ED898F687665}"/>
              </a:ext>
            </a:extLst>
          </p:cNvPr>
          <p:cNvSpPr>
            <a:spLocks noGrp="1"/>
          </p:cNvSpPr>
          <p:nvPr>
            <p:ph type="sldNum" sz="quarter" idx="12"/>
          </p:nvPr>
        </p:nvSpPr>
        <p:spPr/>
        <p:txBody>
          <a:bodyPr/>
          <a:lstStyle/>
          <a:p>
            <a:fld id="{6CCBD3CD-FE5B-4C87-A6BA-A5D3B511FF94}" type="slidenum">
              <a:rPr lang="en-US" smtClean="0"/>
              <a:t>‹#›</a:t>
            </a:fld>
            <a:endParaRPr lang="en-US"/>
          </a:p>
        </p:txBody>
      </p:sp>
    </p:spTree>
    <p:extLst>
      <p:ext uri="{BB962C8B-B14F-4D97-AF65-F5344CB8AC3E}">
        <p14:creationId xmlns:p14="http://schemas.microsoft.com/office/powerpoint/2010/main" val="38762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C85012-AE26-4281-B4E4-CC9A5F536C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E65CA3-C8D5-4B38-B011-59222F8FB9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8FDF2-5FC0-438F-8EC6-376839D9B3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668ED-543A-4F48-988C-09F50FF728BC}" type="datetimeFigureOut">
              <a:rPr lang="en-US" smtClean="0"/>
              <a:t>4/2/21</a:t>
            </a:fld>
            <a:endParaRPr lang="en-US"/>
          </a:p>
        </p:txBody>
      </p:sp>
      <p:sp>
        <p:nvSpPr>
          <p:cNvPr id="5" name="Footer Placeholder 4">
            <a:extLst>
              <a:ext uri="{FF2B5EF4-FFF2-40B4-BE49-F238E27FC236}">
                <a16:creationId xmlns:a16="http://schemas.microsoft.com/office/drawing/2014/main" id="{53787474-1FF7-4FF6-B646-35A598AE2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5BC170-ED01-447A-80B4-F55444293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BD3CD-FE5B-4C87-A6BA-A5D3B511FF94}" type="slidenum">
              <a:rPr lang="en-US" smtClean="0"/>
              <a:t>‹#›</a:t>
            </a:fld>
            <a:endParaRPr lang="en-US"/>
          </a:p>
        </p:txBody>
      </p:sp>
    </p:spTree>
    <p:extLst>
      <p:ext uri="{BB962C8B-B14F-4D97-AF65-F5344CB8AC3E}">
        <p14:creationId xmlns:p14="http://schemas.microsoft.com/office/powerpoint/2010/main" val="1841416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istrict6ideas@gmail.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strict6ideas@gmail.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ewd.org/meeting/street-level-drug-dealing-task-force-march-23-2021-supporting-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strict6ideas@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98C7-5E0B-4F7A-8210-DF419A788957}"/>
              </a:ext>
            </a:extLst>
          </p:cNvPr>
          <p:cNvSpPr>
            <a:spLocks noGrp="1"/>
          </p:cNvSpPr>
          <p:nvPr>
            <p:ph type="title"/>
          </p:nvPr>
        </p:nvSpPr>
        <p:spPr/>
        <p:txBody>
          <a:bodyPr/>
          <a:lstStyle/>
          <a:p>
            <a:r>
              <a:rPr lang="en-US" dirty="0"/>
              <a:t>Agenda (5:00pm-7:30pm)</a:t>
            </a:r>
          </a:p>
        </p:txBody>
      </p:sp>
      <p:sp>
        <p:nvSpPr>
          <p:cNvPr id="3" name="Content Placeholder 2">
            <a:extLst>
              <a:ext uri="{FF2B5EF4-FFF2-40B4-BE49-F238E27FC236}">
                <a16:creationId xmlns:a16="http://schemas.microsoft.com/office/drawing/2014/main" id="{E42603DE-2B90-45EF-937B-CB2577FE06E4}"/>
              </a:ext>
            </a:extLst>
          </p:cNvPr>
          <p:cNvSpPr>
            <a:spLocks noGrp="1"/>
          </p:cNvSpPr>
          <p:nvPr>
            <p:ph idx="1"/>
          </p:nvPr>
        </p:nvSpPr>
        <p:spPr/>
        <p:txBody>
          <a:bodyPr>
            <a:normAutofit/>
          </a:bodyPr>
          <a:lstStyle/>
          <a:p>
            <a:pPr lvl="0"/>
            <a:r>
              <a:rPr lang="en-US" dirty="0"/>
              <a:t>Administrative announcements</a:t>
            </a:r>
          </a:p>
          <a:p>
            <a:pPr lvl="0"/>
            <a:r>
              <a:rPr lang="en-US" dirty="0"/>
              <a:t>Public comment </a:t>
            </a:r>
          </a:p>
          <a:p>
            <a:pPr lvl="0"/>
            <a:r>
              <a:rPr lang="en-US" dirty="0"/>
              <a:t>Focus on Idea Categories A-D</a:t>
            </a:r>
          </a:p>
          <a:p>
            <a:r>
              <a:rPr lang="en-US" dirty="0"/>
              <a:t>Next steps</a:t>
            </a:r>
          </a:p>
          <a:p>
            <a:pPr lvl="1"/>
            <a:r>
              <a:rPr lang="en-US" dirty="0"/>
              <a:t>Meet twice in April?</a:t>
            </a:r>
          </a:p>
          <a:p>
            <a:pPr lvl="1"/>
            <a:r>
              <a:rPr lang="en-US" dirty="0"/>
              <a:t>Continuing community engagement</a:t>
            </a:r>
          </a:p>
          <a:p>
            <a:pPr lvl="0"/>
            <a:r>
              <a:rPr lang="en-US" dirty="0"/>
              <a:t>Public comment</a:t>
            </a:r>
          </a:p>
          <a:p>
            <a:pPr lvl="0"/>
            <a:endParaRPr lang="en-US" dirty="0"/>
          </a:p>
          <a:p>
            <a:pPr marL="0" lvl="0" indent="0">
              <a:buNone/>
            </a:pPr>
            <a:r>
              <a:rPr lang="en-US" dirty="0"/>
              <a:t>Will fit in a 7-min break around 6:15</a:t>
            </a:r>
          </a:p>
          <a:p>
            <a:pPr marL="0" indent="0">
              <a:buNone/>
            </a:pPr>
            <a:endParaRPr lang="en-US" dirty="0"/>
          </a:p>
        </p:txBody>
      </p:sp>
    </p:spTree>
    <p:extLst>
      <p:ext uri="{BB962C8B-B14F-4D97-AF65-F5344CB8AC3E}">
        <p14:creationId xmlns:p14="http://schemas.microsoft.com/office/powerpoint/2010/main" val="1007243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BEA55-26AE-40CF-A56C-C4DB0FEA6366}"/>
              </a:ext>
            </a:extLst>
          </p:cNvPr>
          <p:cNvSpPr>
            <a:spLocks noGrp="1"/>
          </p:cNvSpPr>
          <p:nvPr>
            <p:ph type="title"/>
          </p:nvPr>
        </p:nvSpPr>
        <p:spPr/>
        <p:txBody>
          <a:bodyPr/>
          <a:lstStyle/>
          <a:p>
            <a:r>
              <a:rPr lang="en-US" dirty="0"/>
              <a:t>Process and timeline</a:t>
            </a:r>
          </a:p>
        </p:txBody>
      </p:sp>
      <p:sp>
        <p:nvSpPr>
          <p:cNvPr id="3" name="Content Placeholder 2">
            <a:extLst>
              <a:ext uri="{FF2B5EF4-FFF2-40B4-BE49-F238E27FC236}">
                <a16:creationId xmlns:a16="http://schemas.microsoft.com/office/drawing/2014/main" id="{AE2C0C93-4F7D-42A7-A864-189E0590BA2C}"/>
              </a:ext>
            </a:extLst>
          </p:cNvPr>
          <p:cNvSpPr>
            <a:spLocks noGrp="1"/>
          </p:cNvSpPr>
          <p:nvPr>
            <p:ph idx="1"/>
          </p:nvPr>
        </p:nvSpPr>
        <p:spPr/>
        <p:txBody>
          <a:bodyPr>
            <a:normAutofit/>
          </a:bodyPr>
          <a:lstStyle/>
          <a:p>
            <a:r>
              <a:rPr lang="en-US" dirty="0"/>
              <a:t>Sent multiple emails about this in December and based on January meeting we seemed to be in general agreement</a:t>
            </a:r>
          </a:p>
          <a:p>
            <a:r>
              <a:rPr lang="en-US" dirty="0"/>
              <a:t>Dates changed based on our desire to get more community feedback and have some more detailed discussions about social/racial equity</a:t>
            </a:r>
          </a:p>
          <a:p>
            <a:r>
              <a:rPr lang="en-US" dirty="0"/>
              <a:t>Bottom line: Our final report is due June 30, 2021</a:t>
            </a:r>
          </a:p>
          <a:p>
            <a:r>
              <a:rPr lang="en-US" dirty="0"/>
              <a:t>I think this timeline is feasible:</a:t>
            </a:r>
          </a:p>
          <a:p>
            <a:pPr lvl="1"/>
            <a:r>
              <a:rPr lang="en-US" dirty="0"/>
              <a:t>Finalize list of recommendations in April</a:t>
            </a:r>
          </a:p>
          <a:p>
            <a:pPr lvl="1"/>
            <a:r>
              <a:rPr lang="en-US" dirty="0"/>
              <a:t>Write report in May/June</a:t>
            </a:r>
          </a:p>
        </p:txBody>
      </p:sp>
    </p:spTree>
    <p:extLst>
      <p:ext uri="{BB962C8B-B14F-4D97-AF65-F5344CB8AC3E}">
        <p14:creationId xmlns:p14="http://schemas.microsoft.com/office/powerpoint/2010/main" val="305078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6F87-1338-4520-A664-E7A6866D96DD}"/>
              </a:ext>
            </a:extLst>
          </p:cNvPr>
          <p:cNvSpPr>
            <a:spLocks noGrp="1"/>
          </p:cNvSpPr>
          <p:nvPr>
            <p:ph type="title"/>
          </p:nvPr>
        </p:nvSpPr>
        <p:spPr>
          <a:xfrm>
            <a:off x="838200" y="-112395"/>
            <a:ext cx="10515600" cy="1325563"/>
          </a:xfrm>
        </p:spPr>
        <p:txBody>
          <a:bodyPr/>
          <a:lstStyle/>
          <a:p>
            <a:r>
              <a:rPr lang="en-US" u="sng" dirty="0"/>
              <a:t>Harms</a:t>
            </a:r>
            <a:r>
              <a:rPr lang="en-US" dirty="0"/>
              <a:t> related to street-level drug dealing</a:t>
            </a:r>
          </a:p>
        </p:txBody>
      </p:sp>
      <p:sp>
        <p:nvSpPr>
          <p:cNvPr id="3" name="Content Placeholder 2">
            <a:extLst>
              <a:ext uri="{FF2B5EF4-FFF2-40B4-BE49-F238E27FC236}">
                <a16:creationId xmlns:a16="http://schemas.microsoft.com/office/drawing/2014/main" id="{53663AE8-A4AB-4F48-B931-273254FD00CA}"/>
              </a:ext>
            </a:extLst>
          </p:cNvPr>
          <p:cNvSpPr>
            <a:spLocks noGrp="1"/>
          </p:cNvSpPr>
          <p:nvPr>
            <p:ph idx="1"/>
          </p:nvPr>
        </p:nvSpPr>
        <p:spPr>
          <a:xfrm>
            <a:off x="838200" y="1063624"/>
            <a:ext cx="10515600" cy="5235575"/>
          </a:xfrm>
        </p:spPr>
        <p:txBody>
          <a:bodyPr>
            <a:normAutofit fontScale="92500" lnSpcReduction="10000"/>
          </a:bodyPr>
          <a:lstStyle/>
          <a:p>
            <a:r>
              <a:rPr lang="en-US" dirty="0"/>
              <a:t>We spent a lot of time discussing them early on in the TF</a:t>
            </a:r>
          </a:p>
          <a:p>
            <a:r>
              <a:rPr lang="en-US" dirty="0"/>
              <a:t>Incorporating recent discussions, seems to be </a:t>
            </a:r>
            <a:r>
              <a:rPr lang="en-US" u="sng" dirty="0"/>
              <a:t>five major categories</a:t>
            </a:r>
          </a:p>
          <a:p>
            <a:pPr marL="914400" lvl="1" indent="-457200" fontAlgn="base">
              <a:buFont typeface="+mj-lt"/>
              <a:buAutoNum type="arabicPeriod"/>
            </a:pPr>
            <a:endParaRPr lang="en-US" b="1" dirty="0"/>
          </a:p>
          <a:p>
            <a:pPr marL="914400" lvl="1" indent="-457200" fontAlgn="base">
              <a:buFont typeface="+mj-lt"/>
              <a:buAutoNum type="arabicPeriod"/>
            </a:pPr>
            <a:r>
              <a:rPr lang="en-US" b="1" dirty="0"/>
              <a:t>Quality of life for residents and other people who spend time in D6 </a:t>
            </a:r>
            <a:r>
              <a:rPr lang="en-US" dirty="0"/>
              <a:t>(e.g., trauma, safety, resentment, instability, eroded community image, dealers exploiting people who use drugs)</a:t>
            </a:r>
          </a:p>
          <a:p>
            <a:pPr marL="914400" lvl="1" indent="-457200" fontAlgn="base">
              <a:buFont typeface="+mj-lt"/>
              <a:buAutoNum type="arabicPeriod"/>
            </a:pPr>
            <a:r>
              <a:rPr lang="en-US" b="1" dirty="0"/>
              <a:t>Health harms from using drugs </a:t>
            </a:r>
            <a:r>
              <a:rPr lang="en-US" dirty="0"/>
              <a:t>(e.g., overdose, addiction)</a:t>
            </a:r>
          </a:p>
          <a:p>
            <a:pPr marL="914400" lvl="1" indent="-457200" fontAlgn="base">
              <a:buFont typeface="+mj-lt"/>
              <a:buAutoNum type="arabicPeriod"/>
            </a:pPr>
            <a:r>
              <a:rPr lang="en-US" b="1" dirty="0"/>
              <a:t>Financial issues and opportunity costs </a:t>
            </a:r>
            <a:r>
              <a:rPr lang="en-US" dirty="0"/>
              <a:t>for businesses and govt agencies</a:t>
            </a:r>
          </a:p>
          <a:p>
            <a:pPr marL="914400" lvl="1" indent="-457200" fontAlgn="base">
              <a:buFont typeface="+mj-lt"/>
              <a:buAutoNum type="arabicPeriod"/>
            </a:pPr>
            <a:r>
              <a:rPr lang="en-US" b="1" dirty="0"/>
              <a:t>Some criminal justice responses </a:t>
            </a:r>
            <a:r>
              <a:rPr lang="en-US" dirty="0"/>
              <a:t>to dealing may have negative effects on community &amp; PWUD (will need to balance this against potential benefits if pursued and consider how to mitigate potential harms)</a:t>
            </a:r>
          </a:p>
          <a:p>
            <a:pPr marL="914400" lvl="1" indent="-457200" fontAlgn="base">
              <a:buFont typeface="+mj-lt"/>
              <a:buAutoNum type="arabicPeriod"/>
            </a:pPr>
            <a:r>
              <a:rPr lang="en-US" b="1" dirty="0"/>
              <a:t>Harms associated with being a dealer </a:t>
            </a:r>
            <a:r>
              <a:rPr lang="en-US" dirty="0"/>
              <a:t>(threat of violence, consequences associated with justice involvement including deportation)</a:t>
            </a:r>
          </a:p>
          <a:p>
            <a:pPr fontAlgn="base"/>
            <a:r>
              <a:rPr lang="en-US" dirty="0"/>
              <a:t>When we revise spreadsheet, think we’ll want to be more specific about acute vs. longer-term harms</a:t>
            </a:r>
          </a:p>
          <a:p>
            <a:pPr marL="457200" lvl="1" indent="0" fontAlgn="base">
              <a:buNone/>
            </a:pPr>
            <a:endParaRPr lang="en-US" dirty="0"/>
          </a:p>
          <a:p>
            <a:pPr marL="457200" lvl="1" indent="0">
              <a:buNone/>
            </a:pPr>
            <a:endParaRPr lang="en-US" dirty="0"/>
          </a:p>
        </p:txBody>
      </p:sp>
      <p:sp>
        <p:nvSpPr>
          <p:cNvPr id="5" name="TextBox 4">
            <a:extLst>
              <a:ext uri="{FF2B5EF4-FFF2-40B4-BE49-F238E27FC236}">
                <a16:creationId xmlns:a16="http://schemas.microsoft.com/office/drawing/2014/main" id="{214D85EA-1C63-4E54-9EA0-688DCD16CE28}"/>
              </a:ext>
            </a:extLst>
          </p:cNvPr>
          <p:cNvSpPr txBox="1"/>
          <p:nvPr/>
        </p:nvSpPr>
        <p:spPr>
          <a:xfrm>
            <a:off x="810735" y="6128385"/>
            <a:ext cx="10619265" cy="707886"/>
          </a:xfrm>
          <a:prstGeom prst="rect">
            <a:avLst/>
          </a:prstGeom>
          <a:noFill/>
        </p:spPr>
        <p:txBody>
          <a:bodyPr wrap="square" rtlCol="0">
            <a:spAutoFit/>
          </a:bodyPr>
          <a:lstStyle/>
          <a:p>
            <a:r>
              <a:rPr lang="en-US" sz="2000" dirty="0">
                <a:solidFill>
                  <a:srgbClr val="FF0000"/>
                </a:solidFill>
              </a:rPr>
              <a:t>Of course, not everyone will prioritize these harms in the same way. That’s why the BOS put together such a diverse group of Task Force members</a:t>
            </a:r>
          </a:p>
        </p:txBody>
      </p:sp>
    </p:spTree>
    <p:extLst>
      <p:ext uri="{BB962C8B-B14F-4D97-AF65-F5344CB8AC3E}">
        <p14:creationId xmlns:p14="http://schemas.microsoft.com/office/powerpoint/2010/main" val="227247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77F8-4EC6-42BC-85E3-B74527489099}"/>
              </a:ext>
            </a:extLst>
          </p:cNvPr>
          <p:cNvSpPr>
            <a:spLocks noGrp="1"/>
          </p:cNvSpPr>
          <p:nvPr>
            <p:ph type="title"/>
          </p:nvPr>
        </p:nvSpPr>
        <p:spPr/>
        <p:txBody>
          <a:bodyPr/>
          <a:lstStyle/>
          <a:p>
            <a:r>
              <a:rPr lang="en-US" u="sng" dirty="0"/>
              <a:t>Ideas</a:t>
            </a:r>
            <a:r>
              <a:rPr lang="en-US" dirty="0"/>
              <a:t> generated fall into 7 groups</a:t>
            </a:r>
          </a:p>
        </p:txBody>
      </p:sp>
      <p:sp>
        <p:nvSpPr>
          <p:cNvPr id="3" name="Content Placeholder 2">
            <a:extLst>
              <a:ext uri="{FF2B5EF4-FFF2-40B4-BE49-F238E27FC236}">
                <a16:creationId xmlns:a16="http://schemas.microsoft.com/office/drawing/2014/main" id="{D51B796D-EB41-4E6E-AE7D-E76CD2E363B8}"/>
              </a:ext>
            </a:extLst>
          </p:cNvPr>
          <p:cNvSpPr>
            <a:spLocks noGrp="1"/>
          </p:cNvSpPr>
          <p:nvPr>
            <p:ph idx="1"/>
          </p:nvPr>
        </p:nvSpPr>
        <p:spPr>
          <a:xfrm>
            <a:off x="838200" y="1825625"/>
            <a:ext cx="10515600" cy="4667250"/>
          </a:xfrm>
        </p:spPr>
        <p:txBody>
          <a:bodyPr>
            <a:normAutofit fontScale="92500" lnSpcReduction="10000"/>
          </a:bodyPr>
          <a:lstStyle/>
          <a:p>
            <a:pPr marL="514350" indent="-514350">
              <a:buAutoNum type="alphaUcPeriod"/>
            </a:pPr>
            <a:r>
              <a:rPr lang="en-US" dirty="0"/>
              <a:t>Improving coordination and communication</a:t>
            </a:r>
          </a:p>
          <a:p>
            <a:pPr marL="514350" indent="-514350">
              <a:buAutoNum type="alphaUcPeriod"/>
            </a:pPr>
            <a:r>
              <a:rPr lang="en-US" dirty="0"/>
              <a:t>Increasing outreach</a:t>
            </a:r>
          </a:p>
          <a:p>
            <a:pPr marL="514350" indent="-514350">
              <a:buAutoNum type="alphaUcPeriod"/>
            </a:pPr>
            <a:r>
              <a:rPr lang="en-US" dirty="0"/>
              <a:t>Enriching the community</a:t>
            </a:r>
          </a:p>
          <a:p>
            <a:pPr marL="514350" indent="-514350">
              <a:buAutoNum type="alphaUcPeriod"/>
            </a:pPr>
            <a:r>
              <a:rPr lang="en-US" dirty="0"/>
              <a:t>Providing services for people who use and/or sell drugs</a:t>
            </a:r>
          </a:p>
          <a:p>
            <a:pPr marL="514350" indent="-514350">
              <a:buAutoNum type="alphaUcPeriod"/>
            </a:pPr>
            <a:r>
              <a:rPr lang="en-US" dirty="0"/>
              <a:t>Increasing the efficacy of criminal justice responses</a:t>
            </a:r>
          </a:p>
          <a:p>
            <a:pPr marL="514350" indent="-514350">
              <a:buAutoNum type="alphaUcPeriod"/>
            </a:pPr>
            <a:r>
              <a:rPr lang="en-US" dirty="0"/>
              <a:t>Addressing structural issues (esp. systemic racism and poverty)</a:t>
            </a:r>
          </a:p>
          <a:p>
            <a:pPr marL="514350" indent="-514350">
              <a:buAutoNum type="alphaUcPeriod"/>
            </a:pPr>
            <a:r>
              <a:rPr lang="en-US" dirty="0"/>
              <a:t>Monitoring performance and collecting data</a:t>
            </a:r>
          </a:p>
          <a:p>
            <a:pPr marL="514350" indent="-514350">
              <a:buAutoNum type="alphaUcPeriod"/>
            </a:pPr>
            <a:endParaRPr lang="en-US" dirty="0"/>
          </a:p>
          <a:p>
            <a:pPr marL="0" indent="0">
              <a:buNone/>
            </a:pPr>
            <a:r>
              <a:rPr lang="en-US" dirty="0">
                <a:solidFill>
                  <a:srgbClr val="FF0000"/>
                </a:solidFill>
              </a:rPr>
              <a:t>Remember, these are ideas, not TF recommendations. We will start ranking/voting on these ideas next month</a:t>
            </a:r>
          </a:p>
          <a:p>
            <a:pPr marL="0" indent="0">
              <a:buNone/>
            </a:pPr>
            <a:endParaRPr lang="en-US" dirty="0"/>
          </a:p>
        </p:txBody>
      </p:sp>
    </p:spTree>
    <p:extLst>
      <p:ext uri="{BB962C8B-B14F-4D97-AF65-F5344CB8AC3E}">
        <p14:creationId xmlns:p14="http://schemas.microsoft.com/office/powerpoint/2010/main" val="160459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0D32-D4B0-41B6-AC4E-DB365836744D}"/>
              </a:ext>
            </a:extLst>
          </p:cNvPr>
          <p:cNvSpPr>
            <a:spLocks noGrp="1"/>
          </p:cNvSpPr>
          <p:nvPr>
            <p:ph type="title"/>
          </p:nvPr>
        </p:nvSpPr>
        <p:spPr/>
        <p:txBody>
          <a:bodyPr/>
          <a:lstStyle/>
          <a:p>
            <a:r>
              <a:rPr lang="en-US" dirty="0"/>
              <a:t>Goals for today</a:t>
            </a:r>
          </a:p>
        </p:txBody>
      </p:sp>
      <p:sp>
        <p:nvSpPr>
          <p:cNvPr id="3" name="Content Placeholder 2">
            <a:extLst>
              <a:ext uri="{FF2B5EF4-FFF2-40B4-BE49-F238E27FC236}">
                <a16:creationId xmlns:a16="http://schemas.microsoft.com/office/drawing/2014/main" id="{176731B3-A3EA-465F-B789-65BF7BCA1C10}"/>
              </a:ext>
            </a:extLst>
          </p:cNvPr>
          <p:cNvSpPr>
            <a:spLocks noGrp="1"/>
          </p:cNvSpPr>
          <p:nvPr>
            <p:ph idx="1"/>
          </p:nvPr>
        </p:nvSpPr>
        <p:spPr/>
        <p:txBody>
          <a:bodyPr/>
          <a:lstStyle/>
          <a:p>
            <a:r>
              <a:rPr lang="en-US" dirty="0"/>
              <a:t>Attempt to walk through each of the ideas in categories A-D</a:t>
            </a:r>
          </a:p>
          <a:p>
            <a:pPr lvl="1"/>
            <a:r>
              <a:rPr lang="en-US" dirty="0"/>
              <a:t>22 total (A=7; B=4; C=4; D=7)</a:t>
            </a:r>
          </a:p>
          <a:p>
            <a:r>
              <a:rPr lang="en-US" dirty="0"/>
              <a:t>Focus on </a:t>
            </a:r>
          </a:p>
          <a:p>
            <a:pPr lvl="1"/>
            <a:r>
              <a:rPr lang="en-US" dirty="0"/>
              <a:t>Which agencies/orgs would need to be involved</a:t>
            </a:r>
          </a:p>
          <a:p>
            <a:pPr lvl="1"/>
            <a:r>
              <a:rPr lang="en-US" dirty="0"/>
              <a:t>Implementation challenges</a:t>
            </a:r>
          </a:p>
          <a:p>
            <a:pPr lvl="1"/>
            <a:r>
              <a:rPr lang="en-US" dirty="0"/>
              <a:t>Will it address/exacerbate racial and economic inequities?</a:t>
            </a:r>
          </a:p>
          <a:p>
            <a:pPr lvl="1"/>
            <a:r>
              <a:rPr lang="en-US" dirty="0"/>
              <a:t>Does anyone have any problems/issues with this idea?</a:t>
            </a:r>
          </a:p>
          <a:p>
            <a:pPr lvl="1"/>
            <a:r>
              <a:rPr lang="en-US" dirty="0"/>
              <a:t>Can we consolidate/combine some of these ideas?</a:t>
            </a:r>
          </a:p>
          <a:p>
            <a:r>
              <a:rPr lang="en-US" dirty="0"/>
              <a:t>For those that where there is significant disagreement, we may need to hit pause on the discussion so we can move on</a:t>
            </a:r>
          </a:p>
        </p:txBody>
      </p:sp>
    </p:spTree>
    <p:extLst>
      <p:ext uri="{BB962C8B-B14F-4D97-AF65-F5344CB8AC3E}">
        <p14:creationId xmlns:p14="http://schemas.microsoft.com/office/powerpoint/2010/main" val="244326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a:xfrm>
            <a:off x="916578" y="-15649"/>
            <a:ext cx="10515600" cy="1325563"/>
          </a:xfrm>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3316148349"/>
              </p:ext>
            </p:extLst>
          </p:nvPr>
        </p:nvGraphicFramePr>
        <p:xfrm>
          <a:off x="838200" y="986971"/>
          <a:ext cx="10515600" cy="585216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Create coordinating body and strategy with community stakeholders, community-based orgs, city agencies, others (support from outside funders?)</a:t>
                      </a:r>
                    </a:p>
                  </a:txBody>
                  <a:tcPr/>
                </a:tc>
                <a:extLst>
                  <a:ext uri="{0D108BD9-81ED-4DB2-BD59-A6C34878D82A}">
                    <a16:rowId xmlns:a16="http://schemas.microsoft.com/office/drawing/2014/main" val="41266116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Agencies/Orgs to be involved</a:t>
                      </a:r>
                    </a:p>
                  </a:txBody>
                  <a:tcPr/>
                </a:tc>
                <a:tc>
                  <a:txBody>
                    <a:bodyPr/>
                    <a:lstStyle/>
                    <a:p>
                      <a:r>
                        <a:rPr lang="en-US" dirty="0"/>
                        <a:t>Who will run it?  Need to involve: Urban Alchemy; business community; </a:t>
                      </a:r>
                      <a:r>
                        <a:rPr lang="en-US" dirty="0">
                          <a:sym typeface="Wingdings" panose="05000000000000000000" pitchFamily="2" charset="2"/>
                        </a:rPr>
                        <a:t>St Francis Hospital Community Advisory group that may be relevant (perhaps a readymade group to launch this); DPH health equity and promotion branch within population health may be helpful to include; Police dept; DPW for clean up</a:t>
                      </a:r>
                    </a:p>
                    <a:p>
                      <a:endParaRPr lang="en-US" dirty="0">
                        <a:sym typeface="Wingdings" panose="05000000000000000000" pitchFamily="2" charset="2"/>
                      </a:endParaRPr>
                    </a:p>
                    <a:p>
                      <a:r>
                        <a:rPr lang="en-US" dirty="0"/>
                        <a:t>Community orgs may already have all the stakeholders </a:t>
                      </a:r>
                      <a:r>
                        <a:rPr lang="en-US" dirty="0">
                          <a:sym typeface="Wingdings" panose="05000000000000000000" pitchFamily="2" charset="2"/>
                        </a:rPr>
                        <a:t> talk to them and see if they can help. </a:t>
                      </a:r>
                      <a:endParaRPr lang="en-US" dirty="0"/>
                    </a:p>
                  </a:txBody>
                  <a:tcPr/>
                </a:tc>
                <a:extLst>
                  <a:ext uri="{0D108BD9-81ED-4DB2-BD59-A6C34878D82A}">
                    <a16:rowId xmlns:a16="http://schemas.microsoft.com/office/drawing/2014/main" val="2149147068"/>
                  </a:ext>
                </a:extLst>
              </a:tr>
              <a:tr h="370840">
                <a:tc>
                  <a:txBody>
                    <a:bodyPr/>
                    <a:lstStyle/>
                    <a:p>
                      <a:r>
                        <a:rPr lang="en-US" dirty="0"/>
                        <a:t>Racial/Econ equity issues</a:t>
                      </a:r>
                    </a:p>
                  </a:txBody>
                  <a:tcPr/>
                </a:tc>
                <a:tc>
                  <a:txBody>
                    <a:bodyPr/>
                    <a:lstStyle/>
                    <a:p>
                      <a:r>
                        <a:rPr lang="en-US" dirty="0"/>
                        <a:t>Disproportionately more POC have behavioral health issues and suffer from homelessness in the TL; they need to be involved</a:t>
                      </a:r>
                    </a:p>
                  </a:txBody>
                  <a:tcPr/>
                </a:tc>
                <a:extLst>
                  <a:ext uri="{0D108BD9-81ED-4DB2-BD59-A6C34878D82A}">
                    <a16:rowId xmlns:a16="http://schemas.microsoft.com/office/drawing/2014/main" val="895570996"/>
                  </a:ext>
                </a:extLst>
              </a:tr>
              <a:tr h="370840">
                <a:tc>
                  <a:txBody>
                    <a:bodyPr/>
                    <a:lstStyle/>
                    <a:p>
                      <a:r>
                        <a:rPr lang="en-US" dirty="0"/>
                        <a:t>Other thoughts</a:t>
                      </a:r>
                    </a:p>
                  </a:txBody>
                  <a:tcPr/>
                </a:tc>
                <a:tc>
                  <a:txBody>
                    <a:bodyPr/>
                    <a:lstStyle/>
                    <a:p>
                      <a:r>
                        <a:rPr lang="en-US" dirty="0"/>
                        <a:t>There is a need for funding/admin support to execute this; help to streamline and less overlap among CBOs/agencies; create a one-stop shop for service info; if it is city-run than there is some admin challenges to that, maybe not open to everyone; hours of service is an issue (e.g., city services only open biz hours so services not linked if not provided during that time, better partnerships/coordination needed).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a centralized place to coordinate service needs (e.g., calls go to 911)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we need to create a new group? </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2160516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1542753094"/>
              </p:ext>
            </p:extLst>
          </p:nvPr>
        </p:nvGraphicFramePr>
        <p:xfrm>
          <a:off x="899160" y="1372779"/>
          <a:ext cx="10515600" cy="74168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Map and align existing harm reduction, outreach, safety, cleaning services</a:t>
                      </a:r>
                    </a:p>
                  </a:txBody>
                  <a:tcPr/>
                </a:tc>
                <a:extLst>
                  <a:ext uri="{0D108BD9-81ED-4DB2-BD59-A6C34878D82A}">
                    <a16:rowId xmlns:a16="http://schemas.microsoft.com/office/drawing/2014/main" val="4126611605"/>
                  </a:ext>
                </a:extLst>
              </a:tr>
              <a:tr h="370840">
                <a:tc>
                  <a:txBody>
                    <a:bodyPr/>
                    <a:lstStyle/>
                    <a:p>
                      <a:r>
                        <a:rPr lang="en-US" dirty="0"/>
                        <a:t>Other thoughts</a:t>
                      </a:r>
                    </a:p>
                  </a:txBody>
                  <a:tcPr/>
                </a:tc>
                <a:tc>
                  <a:txBody>
                    <a:bodyPr/>
                    <a:lstStyle/>
                    <a:p>
                      <a:r>
                        <a:rPr lang="en-US" dirty="0"/>
                        <a:t>Need an audit/list of all programs/services available.  Very aligned with first idea</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301951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257905683"/>
              </p:ext>
            </p:extLst>
          </p:nvPr>
        </p:nvGraphicFramePr>
        <p:xfrm>
          <a:off x="838200" y="1384662"/>
          <a:ext cx="10515600" cy="347743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732875">
                <a:tc>
                  <a:txBody>
                    <a:bodyPr/>
                    <a:lstStyle/>
                    <a:p>
                      <a:r>
                        <a:rPr lang="en-US" dirty="0"/>
                        <a:t>Idea</a:t>
                      </a:r>
                    </a:p>
                  </a:txBody>
                  <a:tcPr/>
                </a:tc>
                <a:tc>
                  <a:txBody>
                    <a:bodyPr/>
                    <a:lstStyle/>
                    <a:p>
                      <a:r>
                        <a:rPr lang="en-US" dirty="0"/>
                        <a:t>Increase and formalize coordination across community safety programs with District 6 block safety groups  -&gt;roll up with first idea?</a:t>
                      </a:r>
                    </a:p>
                  </a:txBody>
                  <a:tcPr/>
                </a:tc>
                <a:extLst>
                  <a:ext uri="{0D108BD9-81ED-4DB2-BD59-A6C34878D82A}">
                    <a16:rowId xmlns:a16="http://schemas.microsoft.com/office/drawing/2014/main" val="4126611605"/>
                  </a:ext>
                </a:extLst>
              </a:tr>
              <a:tr h="7328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Agencies/Orgs to be involved</a:t>
                      </a:r>
                    </a:p>
                  </a:txBody>
                  <a:tcPr/>
                </a:tc>
                <a:tc>
                  <a:txBody>
                    <a:bodyPr/>
                    <a:lstStyle/>
                    <a:p>
                      <a:r>
                        <a:rPr lang="en-US" dirty="0"/>
                        <a:t>Four Corner Friday/CBD; SFMTA; Kate Robinson from TLCBD could be of help</a:t>
                      </a:r>
                    </a:p>
                  </a:txBody>
                  <a:tcPr/>
                </a:tc>
                <a:extLst>
                  <a:ext uri="{0D108BD9-81ED-4DB2-BD59-A6C34878D82A}">
                    <a16:rowId xmlns:a16="http://schemas.microsoft.com/office/drawing/2014/main" val="2149147068"/>
                  </a:ext>
                </a:extLst>
              </a:tr>
              <a:tr h="732875">
                <a:tc>
                  <a:txBody>
                    <a:bodyPr/>
                    <a:lstStyle/>
                    <a:p>
                      <a:r>
                        <a:rPr lang="en-US" dirty="0"/>
                        <a:t>Other thoughts</a:t>
                      </a:r>
                    </a:p>
                  </a:txBody>
                  <a:tcPr/>
                </a:tc>
                <a:tc>
                  <a:txBody>
                    <a:bodyPr/>
                    <a:lstStyle/>
                    <a:p>
                      <a:r>
                        <a:rPr lang="en-US" dirty="0"/>
                        <a:t>Not enough local business groups.</a:t>
                      </a:r>
                    </a:p>
                    <a:p>
                      <a:endParaRPr lang="en-US" dirty="0"/>
                    </a:p>
                    <a:p>
                      <a:r>
                        <a:rPr lang="en-US" dirty="0"/>
                        <a:t>Need a centralized clearing house with this info; perhaps the city could help play that role.</a:t>
                      </a:r>
                    </a:p>
                    <a:p>
                      <a:endParaRPr lang="en-US" dirty="0"/>
                    </a:p>
                    <a:p>
                      <a:r>
                        <a:rPr lang="en-US" dirty="0"/>
                        <a:t>Need to get everyone involved to get the word out.</a:t>
                      </a:r>
                    </a:p>
                    <a:p>
                      <a:endParaRPr lang="en-US" dirty="0"/>
                    </a:p>
                    <a:p>
                      <a:r>
                        <a:rPr lang="en-US" dirty="0"/>
                        <a:t>Maybe separate from first idea? </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419066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a:xfrm>
            <a:off x="838200" y="-302687"/>
            <a:ext cx="10515600" cy="1325563"/>
          </a:xfrm>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1401694965"/>
              </p:ext>
            </p:extLst>
          </p:nvPr>
        </p:nvGraphicFramePr>
        <p:xfrm>
          <a:off x="838200" y="690716"/>
          <a:ext cx="10515600" cy="5901471"/>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1055177">
                <a:tc>
                  <a:txBody>
                    <a:bodyPr/>
                    <a:lstStyle/>
                    <a:p>
                      <a:r>
                        <a:rPr lang="en-US" dirty="0"/>
                        <a:t>Idea</a:t>
                      </a:r>
                    </a:p>
                  </a:txBody>
                  <a:tcPr/>
                </a:tc>
                <a:tc>
                  <a:txBody>
                    <a:bodyPr/>
                    <a:lstStyle/>
                    <a:p>
                      <a:r>
                        <a:rPr lang="en-US" dirty="0"/>
                        <a:t>Require a level of consistent engagement from police that is coordinated with other community organizations on the ground (e.g., change in how a department engages in  community coalitions, and neighborhood efforts at a high level and on the ground)</a:t>
                      </a:r>
                    </a:p>
                  </a:txBody>
                  <a:tcPr/>
                </a:tc>
                <a:extLst>
                  <a:ext uri="{0D108BD9-81ED-4DB2-BD59-A6C34878D82A}">
                    <a16:rowId xmlns:a16="http://schemas.microsoft.com/office/drawing/2014/main" val="4126611605"/>
                  </a:ext>
                </a:extLst>
              </a:tr>
              <a:tr h="738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Agencies/Orgs to be involved</a:t>
                      </a:r>
                    </a:p>
                  </a:txBody>
                  <a:tcPr/>
                </a:tc>
                <a:tc>
                  <a:txBody>
                    <a:bodyPr/>
                    <a:lstStyle/>
                    <a:p>
                      <a:r>
                        <a:rPr lang="en-US" dirty="0"/>
                        <a:t>Community groups; police</a:t>
                      </a:r>
                    </a:p>
                  </a:txBody>
                  <a:tcPr/>
                </a:tc>
                <a:extLst>
                  <a:ext uri="{0D108BD9-81ED-4DB2-BD59-A6C34878D82A}">
                    <a16:rowId xmlns:a16="http://schemas.microsoft.com/office/drawing/2014/main" val="2149147068"/>
                  </a:ext>
                </a:extLst>
              </a:tr>
              <a:tr h="4107669">
                <a:tc>
                  <a:txBody>
                    <a:bodyPr/>
                    <a:lstStyle/>
                    <a:p>
                      <a:r>
                        <a:rPr lang="en-US" dirty="0"/>
                        <a:t>Other thoughts</a:t>
                      </a:r>
                    </a:p>
                  </a:txBody>
                  <a:tcPr/>
                </a:tc>
                <a:tc>
                  <a:txBody>
                    <a:bodyPr/>
                    <a:lstStyle/>
                    <a:p>
                      <a:r>
                        <a:rPr lang="en-US" sz="1650" dirty="0"/>
                        <a:t>Need more specificity on this; CPABs are generally managed by the Captain who organize meetings, get community input, etc.  In addition to that, there is a community wide initiative by police (for the Chief) that moves around from District to District, based on needs.  There are asks by community for SFPD to show up to meetings but not ongoing consistency to build those relationships. Why not have consistent presence by SFPD that allows them to really focus on community relationships?  </a:t>
                      </a:r>
                    </a:p>
                    <a:p>
                      <a:r>
                        <a:rPr lang="en-US" sz="1650" dirty="0"/>
                        <a:t>As a coordinating community body, we can ask and get consistent support, rather than SFPD being the last to know and scrambling to get support. Can someone at SFPD be appointed for this and not taken away from other job duties? Some SFPD staff are doing 4-5 jobs, plain clothes/housing officers may generally do community engagement activities (</a:t>
                      </a:r>
                      <a:r>
                        <a:rPr lang="en-US" sz="1650" dirty="0" err="1"/>
                        <a:t>sgt</a:t>
                      </a:r>
                      <a:r>
                        <a:rPr lang="en-US" sz="1650" dirty="0"/>
                        <a:t>/</a:t>
                      </a:r>
                      <a:r>
                        <a:rPr lang="en-US" sz="1650" dirty="0" err="1"/>
                        <a:t>ltnt</a:t>
                      </a:r>
                      <a:r>
                        <a:rPr lang="en-US" sz="1650" dirty="0"/>
                        <a:t>). It’s hard to get consistency above the district level, e.g., shooting level over 200% from last year and sucks up a lot of resources. </a:t>
                      </a:r>
                    </a:p>
                    <a:p>
                      <a:r>
                        <a:rPr lang="en-US" sz="1650" dirty="0"/>
                        <a:t>It’s important for community groups to reach out to Captain and ask for consistent SFPD staff at meetings; every 6 months, there is a lot of moving around among SFPD staff. Ambassador program for retirees may not be the best option, someone who is out on the street live in real time, e.g., Staff Sgt or one that works certain foot beat. And it’s not just the meetings, but also need to focus on day-to day interactions</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583450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778798204"/>
              </p:ext>
            </p:extLst>
          </p:nvPr>
        </p:nvGraphicFramePr>
        <p:xfrm>
          <a:off x="838200" y="1825625"/>
          <a:ext cx="10515600" cy="402844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Evaluate TL Station capacity issues including staffing and operational challenges</a:t>
                      </a:r>
                    </a:p>
                  </a:txBody>
                  <a:tcPr/>
                </a:tc>
                <a:extLst>
                  <a:ext uri="{0D108BD9-81ED-4DB2-BD59-A6C34878D82A}">
                    <a16:rowId xmlns:a16="http://schemas.microsoft.com/office/drawing/2014/main" val="4126611605"/>
                  </a:ext>
                </a:extLst>
              </a:tr>
              <a:tr h="370840">
                <a:tc>
                  <a:txBody>
                    <a:bodyPr/>
                    <a:lstStyle/>
                    <a:p>
                      <a:endParaRPr lang="en-US" dirty="0"/>
                    </a:p>
                  </a:txBody>
                  <a:tcPr/>
                </a:tc>
                <a:tc>
                  <a:txBody>
                    <a:bodyPr/>
                    <a:lstStyle/>
                    <a:p>
                      <a:r>
                        <a:rPr lang="en-US" dirty="0"/>
                        <a:t>Stations are well under staff levels from 2-3 years ago and declining like other metro areas. This idea came from the re-structuring/history of the SFPD districts and questions about whether there is enough resources in TL.</a:t>
                      </a:r>
                    </a:p>
                    <a:p>
                      <a:endParaRPr lang="en-US" dirty="0"/>
                    </a:p>
                    <a:p>
                      <a:r>
                        <a:rPr lang="en-US" dirty="0"/>
                        <a:t>What impact is the crisis response team having on calls (bypassing SFPD)?  Too early to comment on it/need an evaluation</a:t>
                      </a:r>
                    </a:p>
                    <a:p>
                      <a:endParaRPr lang="en-US" dirty="0"/>
                    </a:p>
                    <a:p>
                      <a:r>
                        <a:rPr lang="en-US" dirty="0"/>
                        <a:t>Community overall is not asking for more policing but shift more resources to treatment, housing, employment; reduce the # of users through these other resources</a:t>
                      </a:r>
                    </a:p>
                    <a:p>
                      <a:endParaRPr lang="en-US" dirty="0"/>
                    </a:p>
                    <a:p>
                      <a:r>
                        <a:rPr lang="en-US" dirty="0"/>
                        <a:t>Foot patrol is needed (community input)</a:t>
                      </a:r>
                    </a:p>
                    <a:p>
                      <a:endParaRPr lang="en-US" dirty="0"/>
                    </a:p>
                    <a:p>
                      <a:r>
                        <a:rPr lang="en-US" dirty="0"/>
                        <a:t>Invite back the SF Guardian Angels to increase safety</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805834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518407711"/>
              </p:ext>
            </p:extLst>
          </p:nvPr>
        </p:nvGraphicFramePr>
        <p:xfrm>
          <a:off x="838200" y="1825625"/>
          <a:ext cx="10515600" cy="402844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Create more on-going communication between D6 Station Captains </a:t>
                      </a:r>
                    </a:p>
                  </a:txBody>
                  <a:tcPr/>
                </a:tc>
                <a:extLst>
                  <a:ext uri="{0D108BD9-81ED-4DB2-BD59-A6C34878D82A}">
                    <a16:rowId xmlns:a16="http://schemas.microsoft.com/office/drawing/2014/main" val="4126611605"/>
                  </a:ext>
                </a:extLst>
              </a:tr>
              <a:tr h="370840">
                <a:tc>
                  <a:txBody>
                    <a:bodyPr/>
                    <a:lstStyle/>
                    <a:p>
                      <a:endParaRPr lang="en-US" dirty="0"/>
                    </a:p>
                  </a:txBody>
                  <a:tcPr/>
                </a:tc>
                <a:tc>
                  <a:txBody>
                    <a:bodyPr/>
                    <a:lstStyle/>
                    <a:p>
                      <a:r>
                        <a:rPr lang="en-US" dirty="0"/>
                        <a:t>The Captains have regular operations meetings with one another. There’s coordination between investigations and operations that’s done twice a week. They run conference meetings twice a week and give captains overall insight into where they are doing search warrants and do narcotic abatement. </a:t>
                      </a:r>
                    </a:p>
                    <a:p>
                      <a:r>
                        <a:rPr lang="en-US" dirty="0"/>
                        <a:t>There needs to be resources available for a coordinated effort between how police and the community communicate.</a:t>
                      </a:r>
                    </a:p>
                    <a:p>
                      <a:r>
                        <a:rPr lang="en-US" dirty="0"/>
                        <a:t>There is going to be more street level efforts/ops that are not law enforcement and law enforcement will need to be able and ready to coordinate with those efforts. Need the planning/exploration so it’s not just police/no police.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aren’t enough connectors right now to help coordinate and build trust between the police/community and working relationship. Healthy Streets Operations Center was built out to coordinate efforts? Yes, in design.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Comment that the LEAD design was quite different and may be tried</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25493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8CD97-1E91-4154-A77C-8079976BDD72}"/>
              </a:ext>
            </a:extLst>
          </p:cNvPr>
          <p:cNvSpPr>
            <a:spLocks noGrp="1"/>
          </p:cNvSpPr>
          <p:nvPr>
            <p:ph type="title"/>
          </p:nvPr>
        </p:nvSpPr>
        <p:spPr/>
        <p:txBody>
          <a:bodyPr/>
          <a:lstStyle/>
          <a:p>
            <a:r>
              <a:rPr lang="en-US" dirty="0"/>
              <a:t>Attendance</a:t>
            </a:r>
          </a:p>
        </p:txBody>
      </p:sp>
      <p:graphicFrame>
        <p:nvGraphicFramePr>
          <p:cNvPr id="4" name="Content Placeholder 3">
            <a:extLst>
              <a:ext uri="{FF2B5EF4-FFF2-40B4-BE49-F238E27FC236}">
                <a16:creationId xmlns:a16="http://schemas.microsoft.com/office/drawing/2014/main" id="{EFBEB827-A169-46BA-B0D6-9B00C366B5C7}"/>
              </a:ext>
            </a:extLst>
          </p:cNvPr>
          <p:cNvGraphicFramePr>
            <a:graphicFrameLocks noGrp="1"/>
          </p:cNvGraphicFramePr>
          <p:nvPr>
            <p:ph idx="1"/>
            <p:extLst>
              <p:ext uri="{D42A27DB-BD31-4B8C-83A1-F6EECF244321}">
                <p14:modId xmlns:p14="http://schemas.microsoft.com/office/powerpoint/2010/main" val="3050366038"/>
              </p:ext>
            </p:extLst>
          </p:nvPr>
        </p:nvGraphicFramePr>
        <p:xfrm>
          <a:off x="1695236" y="2034282"/>
          <a:ext cx="9298112" cy="3513878"/>
        </p:xfrm>
        <a:graphic>
          <a:graphicData uri="http://schemas.openxmlformats.org/drawingml/2006/table">
            <a:tbl>
              <a:tblPr firstRow="1" firstCol="1" bandRow="1">
                <a:tableStyleId>{5940675A-B579-460E-94D1-54222C63F5DA}</a:tableStyleId>
              </a:tblPr>
              <a:tblGrid>
                <a:gridCol w="3387212">
                  <a:extLst>
                    <a:ext uri="{9D8B030D-6E8A-4147-A177-3AD203B41FA5}">
                      <a16:colId xmlns:a16="http://schemas.microsoft.com/office/drawing/2014/main" val="604067439"/>
                    </a:ext>
                  </a:extLst>
                </a:gridCol>
                <a:gridCol w="1313534">
                  <a:extLst>
                    <a:ext uri="{9D8B030D-6E8A-4147-A177-3AD203B41FA5}">
                      <a16:colId xmlns:a16="http://schemas.microsoft.com/office/drawing/2014/main" val="200821590"/>
                    </a:ext>
                  </a:extLst>
                </a:gridCol>
                <a:gridCol w="3283832">
                  <a:extLst>
                    <a:ext uri="{9D8B030D-6E8A-4147-A177-3AD203B41FA5}">
                      <a16:colId xmlns:a16="http://schemas.microsoft.com/office/drawing/2014/main" val="3047328317"/>
                    </a:ext>
                  </a:extLst>
                </a:gridCol>
                <a:gridCol w="1313534">
                  <a:extLst>
                    <a:ext uri="{9D8B030D-6E8A-4147-A177-3AD203B41FA5}">
                      <a16:colId xmlns:a16="http://schemas.microsoft.com/office/drawing/2014/main" val="1607766789"/>
                    </a:ext>
                  </a:extLst>
                </a:gridCol>
              </a:tblGrid>
              <a:tr h="293154">
                <a:tc>
                  <a:txBody>
                    <a:bodyPr/>
                    <a:lstStyle/>
                    <a:p>
                      <a:pPr marL="0" marR="0" algn="ctr">
                        <a:lnSpc>
                          <a:spcPct val="107000"/>
                        </a:lnSpc>
                        <a:spcBef>
                          <a:spcPts val="0"/>
                        </a:spcBef>
                        <a:spcAft>
                          <a:spcPts val="0"/>
                        </a:spcAft>
                      </a:pPr>
                      <a:r>
                        <a:rPr lang="en-US" sz="1600" dirty="0">
                          <a:effectLst/>
                        </a:rPr>
                        <a:t>Task Force Members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Present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RAND/LISC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Present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2939132"/>
                  </a:ext>
                </a:extLst>
              </a:tr>
              <a:tr h="293154">
                <a:tc>
                  <a:txBody>
                    <a:bodyPr/>
                    <a:lstStyle/>
                    <a:p>
                      <a:pPr marL="0" marR="0" algn="ctr">
                        <a:lnSpc>
                          <a:spcPct val="107000"/>
                        </a:lnSpc>
                        <a:spcBef>
                          <a:spcPts val="0"/>
                        </a:spcBef>
                        <a:spcAft>
                          <a:spcPts val="0"/>
                        </a:spcAft>
                      </a:pPr>
                      <a:r>
                        <a:rPr lang="en-US" sz="1600" dirty="0">
                          <a:effectLst/>
                        </a:rPr>
                        <a:t>Curtis Bradford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Courtney Armstrong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3515229"/>
                  </a:ext>
                </a:extLst>
              </a:tr>
              <a:tr h="292757">
                <a:tc>
                  <a:txBody>
                    <a:bodyPr/>
                    <a:lstStyle/>
                    <a:p>
                      <a:pPr marL="0" marR="0" algn="ctr">
                        <a:lnSpc>
                          <a:spcPct val="107000"/>
                        </a:lnSpc>
                        <a:spcBef>
                          <a:spcPts val="0"/>
                        </a:spcBef>
                        <a:spcAft>
                          <a:spcPts val="0"/>
                        </a:spcAft>
                      </a:pPr>
                      <a:r>
                        <a:rPr lang="en-US" sz="1600" dirty="0">
                          <a:effectLst/>
                        </a:rPr>
                        <a:t>Porsha Dixson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Sarah Hunter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1906010"/>
                  </a:ext>
                </a:extLst>
              </a:tr>
              <a:tr h="292757">
                <a:tc>
                  <a:txBody>
                    <a:bodyPr/>
                    <a:lstStyle/>
                    <a:p>
                      <a:pPr marL="0" marR="0" algn="ctr">
                        <a:lnSpc>
                          <a:spcPct val="107000"/>
                        </a:lnSpc>
                        <a:spcBef>
                          <a:spcPts val="0"/>
                        </a:spcBef>
                        <a:spcAft>
                          <a:spcPts val="0"/>
                        </a:spcAft>
                      </a:pPr>
                      <a:r>
                        <a:rPr lang="en-US" sz="1600" dirty="0">
                          <a:effectLst/>
                        </a:rPr>
                        <a:t>Rachel Marshall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Beau Kilmer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8500007"/>
                  </a:ext>
                </a:extLst>
              </a:tr>
              <a:tr h="292757">
                <a:tc>
                  <a:txBody>
                    <a:bodyPr/>
                    <a:lstStyle/>
                    <a:p>
                      <a:pPr marL="0" marR="0" algn="ctr">
                        <a:lnSpc>
                          <a:spcPct val="107000"/>
                        </a:lnSpc>
                        <a:spcBef>
                          <a:spcPts val="0"/>
                        </a:spcBef>
                        <a:spcAft>
                          <a:spcPts val="0"/>
                        </a:spcAft>
                      </a:pPr>
                      <a:r>
                        <a:rPr lang="en-US" sz="1600" dirty="0">
                          <a:effectLst/>
                        </a:rPr>
                        <a:t>Teresa Friend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Sasha Werblin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tc>
                <a:extLst>
                  <a:ext uri="{0D108BD9-81ED-4DB2-BD59-A6C34878D82A}">
                    <a16:rowId xmlns:a16="http://schemas.microsoft.com/office/drawing/2014/main" val="2260363789"/>
                  </a:ext>
                </a:extLst>
              </a:tr>
              <a:tr h="292757">
                <a:tc>
                  <a:txBody>
                    <a:bodyPr/>
                    <a:lstStyle/>
                    <a:p>
                      <a:pPr marL="0" marR="0" algn="ctr">
                        <a:lnSpc>
                          <a:spcPct val="107000"/>
                        </a:lnSpc>
                        <a:spcBef>
                          <a:spcPts val="0"/>
                        </a:spcBef>
                        <a:spcAft>
                          <a:spcPts val="0"/>
                        </a:spcAft>
                      </a:pPr>
                      <a:r>
                        <a:rPr lang="en-US" sz="1600" dirty="0">
                          <a:effectLst/>
                        </a:rPr>
                        <a:t>Louie Hammonds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0109894"/>
                  </a:ext>
                </a:extLst>
              </a:tr>
              <a:tr h="292757">
                <a:tc>
                  <a:txBody>
                    <a:bodyPr/>
                    <a:lstStyle/>
                    <a:p>
                      <a:pPr marL="0" marR="0" algn="ctr">
                        <a:lnSpc>
                          <a:spcPct val="107000"/>
                        </a:lnSpc>
                        <a:spcBef>
                          <a:spcPts val="0"/>
                        </a:spcBef>
                        <a:spcAft>
                          <a:spcPts val="0"/>
                        </a:spcAft>
                      </a:pPr>
                      <a:r>
                        <a:rPr lang="en-US" sz="1600" dirty="0">
                          <a:effectLst/>
                        </a:rPr>
                        <a:t>Kenneth Kim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0444034"/>
                  </a:ext>
                </a:extLst>
              </a:tr>
              <a:tr h="292757">
                <a:tc>
                  <a:txBody>
                    <a:bodyPr/>
                    <a:lstStyle/>
                    <a:p>
                      <a:pPr marL="0" marR="0" algn="ctr">
                        <a:lnSpc>
                          <a:spcPct val="107000"/>
                        </a:lnSpc>
                        <a:spcBef>
                          <a:spcPts val="0"/>
                        </a:spcBef>
                        <a:spcAft>
                          <a:spcPts val="0"/>
                        </a:spcAft>
                      </a:pPr>
                      <a:r>
                        <a:rPr lang="en-US" sz="1600" dirty="0">
                          <a:effectLst/>
                        </a:rPr>
                        <a:t>Lindsay LaSalle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1531909"/>
                  </a:ext>
                </a:extLst>
              </a:tr>
              <a:tr h="292757">
                <a:tc>
                  <a:txBody>
                    <a:bodyPr/>
                    <a:lstStyle/>
                    <a:p>
                      <a:pPr marL="0" marR="0" algn="ctr">
                        <a:lnSpc>
                          <a:spcPct val="107000"/>
                        </a:lnSpc>
                        <a:spcBef>
                          <a:spcPts val="0"/>
                        </a:spcBef>
                        <a:spcAft>
                          <a:spcPts val="0"/>
                        </a:spcAft>
                      </a:pPr>
                      <a:r>
                        <a:rPr lang="en-US" sz="1600" dirty="0">
                          <a:effectLst/>
                        </a:rPr>
                        <a:t>Hadi Razzaq</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2584019"/>
                  </a:ext>
                </a:extLst>
              </a:tr>
              <a:tr h="292757">
                <a:tc>
                  <a:txBody>
                    <a:bodyPr/>
                    <a:lstStyle/>
                    <a:p>
                      <a:pPr marL="0" marR="0" algn="ctr">
                        <a:lnSpc>
                          <a:spcPct val="107000"/>
                        </a:lnSpc>
                        <a:spcBef>
                          <a:spcPts val="0"/>
                        </a:spcBef>
                        <a:spcAft>
                          <a:spcPts val="0"/>
                        </a:spcAft>
                      </a:pPr>
                      <a:r>
                        <a:rPr lang="en-US" sz="1600" dirty="0">
                          <a:effectLst/>
                        </a:rPr>
                        <a:t>Commander Raj Vaswani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2125119"/>
                  </a:ext>
                </a:extLst>
              </a:tr>
              <a:tr h="292757">
                <a:tc>
                  <a:txBody>
                    <a:bodyPr/>
                    <a:lstStyle/>
                    <a:p>
                      <a:pPr marL="0" marR="0" algn="ctr">
                        <a:lnSpc>
                          <a:spcPct val="107000"/>
                        </a:lnSpc>
                        <a:spcBef>
                          <a:spcPts val="0"/>
                        </a:spcBef>
                        <a:spcAft>
                          <a:spcPts val="0"/>
                        </a:spcAft>
                      </a:pPr>
                      <a:r>
                        <a:rPr lang="en-US" sz="1600" dirty="0">
                          <a:effectLst/>
                        </a:rPr>
                        <a:t>Thomas Wolf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53431652"/>
                  </a:ext>
                </a:extLst>
              </a:tr>
              <a:tr h="292757">
                <a:tc>
                  <a:txBody>
                    <a:bodyPr/>
                    <a:lstStyle/>
                    <a:p>
                      <a:pPr marL="0" marR="0" algn="ctr">
                        <a:lnSpc>
                          <a:spcPct val="107000"/>
                        </a:lnSpc>
                        <a:spcBef>
                          <a:spcPts val="0"/>
                        </a:spcBef>
                        <a:spcAft>
                          <a:spcPts val="0"/>
                        </a:spcAft>
                      </a:pPr>
                      <a:r>
                        <a:rPr lang="en-US" sz="1600" dirty="0">
                          <a:effectLst/>
                        </a:rPr>
                        <a:t>Max Young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US" sz="16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40766406"/>
                  </a:ext>
                </a:extLst>
              </a:tr>
            </a:tbl>
          </a:graphicData>
        </a:graphic>
      </p:graphicFrame>
    </p:spTree>
    <p:extLst>
      <p:ext uri="{BB962C8B-B14F-4D97-AF65-F5344CB8AC3E}">
        <p14:creationId xmlns:p14="http://schemas.microsoft.com/office/powerpoint/2010/main" val="3304452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A. Improving coordination and communication</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2058625876"/>
              </p:ext>
            </p:extLst>
          </p:nvPr>
        </p:nvGraphicFramePr>
        <p:xfrm>
          <a:off x="838200" y="1825625"/>
          <a:ext cx="10515600" cy="64008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Reform Community Policy Advisory Board to increase its effectiveness and connection to the community  </a:t>
                      </a:r>
                      <a:r>
                        <a:rPr lang="en-US" dirty="0">
                          <a:sym typeface="Wingdings" panose="05000000000000000000" pitchFamily="2" charset="2"/>
                        </a:rPr>
                        <a:t> Already talked about</a:t>
                      </a:r>
                      <a:endParaRPr lang="en-US" dirty="0"/>
                    </a:p>
                  </a:txBody>
                  <a:tcPr/>
                </a:tc>
                <a:extLst>
                  <a:ext uri="{0D108BD9-81ED-4DB2-BD59-A6C34878D82A}">
                    <a16:rowId xmlns:a16="http://schemas.microsoft.com/office/drawing/2014/main" val="4126611605"/>
                  </a:ext>
                </a:extLst>
              </a:tr>
            </a:tbl>
          </a:graphicData>
        </a:graphic>
      </p:graphicFrame>
    </p:spTree>
    <p:extLst>
      <p:ext uri="{BB962C8B-B14F-4D97-AF65-F5344CB8AC3E}">
        <p14:creationId xmlns:p14="http://schemas.microsoft.com/office/powerpoint/2010/main" val="54969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B. Increasing outreach</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474163822"/>
              </p:ext>
            </p:extLst>
          </p:nvPr>
        </p:nvGraphicFramePr>
        <p:xfrm>
          <a:off x="838200" y="1825625"/>
          <a:ext cx="10515600" cy="493776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Outreach to people who sell drugs about service options (Get them services before they are arrested)</a:t>
                      </a:r>
                    </a:p>
                  </a:txBody>
                  <a:tcPr/>
                </a:tc>
                <a:extLst>
                  <a:ext uri="{0D108BD9-81ED-4DB2-BD59-A6C34878D82A}">
                    <a16:rowId xmlns:a16="http://schemas.microsoft.com/office/drawing/2014/main" val="4126611605"/>
                  </a:ext>
                </a:extLst>
              </a:tr>
              <a:tr h="370840">
                <a:tc>
                  <a:txBody>
                    <a:bodyPr/>
                    <a:lstStyle/>
                    <a:p>
                      <a:r>
                        <a:rPr lang="en-US" dirty="0"/>
                        <a:t>Will this address acute harms (e.g. violence, od)?</a:t>
                      </a:r>
                    </a:p>
                  </a:txBody>
                  <a:tcPr/>
                </a:tc>
                <a:tc>
                  <a:txBody>
                    <a:bodyPr/>
                    <a:lstStyle/>
                    <a:p>
                      <a:r>
                        <a:rPr lang="en-US" dirty="0"/>
                        <a:t>Will take more time; if it disrupts the drug supply then it can be harmful effect on others</a:t>
                      </a:r>
                    </a:p>
                  </a:txBody>
                  <a:tcPr/>
                </a:tc>
                <a:extLst>
                  <a:ext uri="{0D108BD9-81ED-4DB2-BD59-A6C34878D82A}">
                    <a16:rowId xmlns:a16="http://schemas.microsoft.com/office/drawing/2014/main" val="13293468"/>
                  </a:ext>
                </a:extLst>
              </a:tr>
              <a:tr h="370840">
                <a:tc>
                  <a:txBody>
                    <a:bodyPr/>
                    <a:lstStyle/>
                    <a:p>
                      <a:r>
                        <a:rPr lang="en-US" dirty="0"/>
                        <a:t>Other thoughts</a:t>
                      </a:r>
                    </a:p>
                  </a:txBody>
                  <a:tcPr/>
                </a:tc>
                <a:tc>
                  <a:txBody>
                    <a:bodyPr/>
                    <a:lstStyle/>
                    <a:p>
                      <a:r>
                        <a:rPr lang="en-US" dirty="0"/>
                        <a:t>There are security concerns of when to approach them and lot of barriers to engaging this population. There needs to be a realistic about approaching outside of a controlled environment (i.e., jail). </a:t>
                      </a:r>
                    </a:p>
                    <a:p>
                      <a:r>
                        <a:rPr lang="en-US" dirty="0"/>
                        <a:t>Would this be rehabilitation services like job training? If they did go to jail, but didn’t need treatment, is there rehabilitation or assistance that isn’t drug treatment? Learning skills could be offered. We can’t lump all sellers in the same category so do not exclude treatment. Services broader than that can be employment, immigration assistance, etc. There’s a bigger range of services we can look into. Having visible resources accessible is important.  Any program does need to address racial equity issues, job opportunities and living wage-system level issues; immigration services are needed; tie into community enrichment idea.</a:t>
                      </a:r>
                    </a:p>
                    <a:p>
                      <a:endParaRPr lang="en-US" dirty="0"/>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110619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a:xfrm>
            <a:off x="838200" y="-220499"/>
            <a:ext cx="10515600" cy="1325563"/>
          </a:xfrm>
        </p:spPr>
        <p:txBody>
          <a:bodyPr/>
          <a:lstStyle/>
          <a:p>
            <a:r>
              <a:rPr lang="en-US" dirty="0"/>
              <a:t>B. Increasing outreach</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2869810691"/>
              </p:ext>
            </p:extLst>
          </p:nvPr>
        </p:nvGraphicFramePr>
        <p:xfrm>
          <a:off x="267128" y="767388"/>
          <a:ext cx="11753636" cy="3296920"/>
        </p:xfrm>
        <a:graphic>
          <a:graphicData uri="http://schemas.openxmlformats.org/drawingml/2006/table">
            <a:tbl>
              <a:tblPr firstRow="1" bandRow="1">
                <a:tableStyleId>{5C22544A-7EE6-4342-B048-85BDC9FD1C3A}</a:tableStyleId>
              </a:tblPr>
              <a:tblGrid>
                <a:gridCol w="1868090">
                  <a:extLst>
                    <a:ext uri="{9D8B030D-6E8A-4147-A177-3AD203B41FA5}">
                      <a16:colId xmlns:a16="http://schemas.microsoft.com/office/drawing/2014/main" val="1151931620"/>
                    </a:ext>
                  </a:extLst>
                </a:gridCol>
                <a:gridCol w="9885546">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Outreach to people who use drugs about treatment/service options</a:t>
                      </a:r>
                    </a:p>
                  </a:txBody>
                  <a:tcPr/>
                </a:tc>
                <a:extLst>
                  <a:ext uri="{0D108BD9-81ED-4DB2-BD59-A6C34878D82A}">
                    <a16:rowId xmlns:a16="http://schemas.microsoft.com/office/drawing/2014/main" val="41266116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Agencies/Orgs to be involved</a:t>
                      </a:r>
                    </a:p>
                  </a:txBody>
                  <a:tcPr/>
                </a:tc>
                <a:tc>
                  <a:txBody>
                    <a:bodyPr/>
                    <a:lstStyle/>
                    <a:p>
                      <a:r>
                        <a:rPr lang="en-US" dirty="0"/>
                        <a:t>DPH, SUD treatment providers </a:t>
                      </a:r>
                    </a:p>
                  </a:txBody>
                  <a:tcPr/>
                </a:tc>
                <a:extLst>
                  <a:ext uri="{0D108BD9-81ED-4DB2-BD59-A6C34878D82A}">
                    <a16:rowId xmlns:a16="http://schemas.microsoft.com/office/drawing/2014/main" val="2149147068"/>
                  </a:ext>
                </a:extLst>
              </a:tr>
              <a:tr h="370840">
                <a:tc>
                  <a:txBody>
                    <a:bodyPr/>
                    <a:lstStyle/>
                    <a:p>
                      <a:r>
                        <a:rPr lang="en-US" dirty="0"/>
                        <a:t>Other thoughts</a:t>
                      </a:r>
                    </a:p>
                  </a:txBody>
                  <a:tcPr/>
                </a:tc>
                <a:tc>
                  <a:txBody>
                    <a:bodyPr/>
                    <a:lstStyle/>
                    <a:p>
                      <a:r>
                        <a:rPr lang="en-US" dirty="0"/>
                        <a:t>Treatment needs to promoted in SF and there needs to be a variety of treatment options available. Provide the people with the most need a low barrier pathway to treatment. Put out low technology information for where treatment can be accessed.</a:t>
                      </a:r>
                    </a:p>
                    <a:p>
                      <a:r>
                        <a:rPr lang="en-US" dirty="0"/>
                        <a:t>MHSF calls for a 24/7 access service center and is in the process of being implemented. But what is happening now is that some places are stretching their hours to 7 or 9pm. We have outreach experts that focus on harm reduction and talk to people on the street. Funding needs to be distributed so that it is not centralized. Think of a model that can be well dispersed. It is critical to have a 24hr location where there is a low-threshold allowance for people who need help. </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5040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B. Increasing outreach</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4095187878"/>
              </p:ext>
            </p:extLst>
          </p:nvPr>
        </p:nvGraphicFramePr>
        <p:xfrm>
          <a:off x="838200" y="1825625"/>
          <a:ext cx="10515600" cy="210312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Use public announcements/signage to let dealers know about the damage they are doing to the community</a:t>
                      </a:r>
                    </a:p>
                  </a:txBody>
                  <a:tcPr/>
                </a:tc>
                <a:extLst>
                  <a:ext uri="{0D108BD9-81ED-4DB2-BD59-A6C34878D82A}">
                    <a16:rowId xmlns:a16="http://schemas.microsoft.com/office/drawing/2014/main" val="4126611605"/>
                  </a:ext>
                </a:extLst>
              </a:tr>
              <a:tr h="370840">
                <a:tc>
                  <a:txBody>
                    <a:bodyPr/>
                    <a:lstStyle/>
                    <a:p>
                      <a:endParaRPr lang="en-US" dirty="0"/>
                    </a:p>
                  </a:txBody>
                  <a:tcPr/>
                </a:tc>
                <a:tc>
                  <a:txBody>
                    <a:bodyPr/>
                    <a:lstStyle/>
                    <a:p>
                      <a:endParaRPr lang="en-US" dirty="0"/>
                    </a:p>
                    <a:p>
                      <a:r>
                        <a:rPr lang="en-US" dirty="0"/>
                        <a:t>This would be a good deterrent.  The city could invest to put signs up in high drug trafficking areas. The community may think this is a joke and may want more than just signage.</a:t>
                      </a:r>
                    </a:p>
                    <a:p>
                      <a:r>
                        <a:rPr lang="en-US" dirty="0"/>
                        <a:t>We could propose raising this with safety groups to see if this is something that is viable or already exists. </a:t>
                      </a:r>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201064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B. Increasing outreach</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8532778"/>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Assign a community ambassador for every dealer in the street (amplify that program)</a:t>
                      </a:r>
                    </a:p>
                  </a:txBody>
                  <a:tcPr/>
                </a:tc>
                <a:extLst>
                  <a:ext uri="{0D108BD9-81ED-4DB2-BD59-A6C34878D82A}">
                    <a16:rowId xmlns:a16="http://schemas.microsoft.com/office/drawing/2014/main" val="4126611605"/>
                  </a:ext>
                </a:extLst>
              </a:tr>
              <a:tr h="370840">
                <a:tc>
                  <a:txBody>
                    <a:bodyPr/>
                    <a:lstStyle/>
                    <a:p>
                      <a:endParaRPr lang="en-US" dirty="0"/>
                    </a:p>
                  </a:txBody>
                  <a:tcPr/>
                </a:tc>
                <a:tc>
                  <a:txBody>
                    <a:bodyPr/>
                    <a:lstStyle/>
                    <a:p>
                      <a:endParaRPr lang="en-US" dirty="0"/>
                    </a:p>
                    <a:p>
                      <a:r>
                        <a:rPr lang="en-US" dirty="0"/>
                        <a:t>This issue goes back to coordination. Need to train more ambassadors. Need to consider how to coordinate where it is needed in the neighborhood, regardless of source. (CBD, Urban Alchemy or other approach), e.g., UA was contracted to work on one side of the street and push the problem to certain areas; need equitable coordination</a:t>
                      </a:r>
                    </a:p>
                    <a:p>
                      <a:endParaRPr lang="en-US" dirty="0"/>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2990598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2AD-492C-461F-8C7D-C968CB4CBB82}"/>
              </a:ext>
            </a:extLst>
          </p:cNvPr>
          <p:cNvSpPr>
            <a:spLocks noGrp="1"/>
          </p:cNvSpPr>
          <p:nvPr>
            <p:ph type="title"/>
          </p:nvPr>
        </p:nvSpPr>
        <p:spPr/>
        <p:txBody>
          <a:bodyPr/>
          <a:lstStyle/>
          <a:p>
            <a:r>
              <a:rPr lang="en-US" dirty="0"/>
              <a:t>C. Enriching the community</a:t>
            </a:r>
          </a:p>
        </p:txBody>
      </p:sp>
      <p:graphicFrame>
        <p:nvGraphicFramePr>
          <p:cNvPr id="4" name="Table 4">
            <a:extLst>
              <a:ext uri="{FF2B5EF4-FFF2-40B4-BE49-F238E27FC236}">
                <a16:creationId xmlns:a16="http://schemas.microsoft.com/office/drawing/2014/main" id="{5283210B-A844-417E-8781-043B3C7EC4C9}"/>
              </a:ext>
            </a:extLst>
          </p:cNvPr>
          <p:cNvGraphicFramePr>
            <a:graphicFrameLocks noGrp="1"/>
          </p:cNvGraphicFramePr>
          <p:nvPr>
            <p:ph idx="1"/>
            <p:extLst>
              <p:ext uri="{D42A27DB-BD31-4B8C-83A1-F6EECF244321}">
                <p14:modId xmlns:p14="http://schemas.microsoft.com/office/powerpoint/2010/main" val="3184950217"/>
              </p:ext>
            </p:extLst>
          </p:nvPr>
        </p:nvGraphicFramePr>
        <p:xfrm>
          <a:off x="838200" y="1825625"/>
          <a:ext cx="10515600" cy="2926080"/>
        </p:xfrm>
        <a:graphic>
          <a:graphicData uri="http://schemas.openxmlformats.org/drawingml/2006/table">
            <a:tbl>
              <a:tblPr firstRow="1" bandRow="1">
                <a:tableStyleId>{5C22544A-7EE6-4342-B048-85BDC9FD1C3A}</a:tableStyleId>
              </a:tblPr>
              <a:tblGrid>
                <a:gridCol w="1671320">
                  <a:extLst>
                    <a:ext uri="{9D8B030D-6E8A-4147-A177-3AD203B41FA5}">
                      <a16:colId xmlns:a16="http://schemas.microsoft.com/office/drawing/2014/main" val="1151931620"/>
                    </a:ext>
                  </a:extLst>
                </a:gridCol>
                <a:gridCol w="8844280">
                  <a:extLst>
                    <a:ext uri="{9D8B030D-6E8A-4147-A177-3AD203B41FA5}">
                      <a16:colId xmlns:a16="http://schemas.microsoft.com/office/drawing/2014/main" val="1922254933"/>
                    </a:ext>
                  </a:extLst>
                </a:gridCol>
              </a:tblGrid>
              <a:tr h="370840">
                <a:tc>
                  <a:txBody>
                    <a:bodyPr/>
                    <a:lstStyle/>
                    <a:p>
                      <a:r>
                        <a:rPr lang="en-US" dirty="0"/>
                        <a:t>Idea</a:t>
                      </a:r>
                    </a:p>
                  </a:txBody>
                  <a:tcPr/>
                </a:tc>
                <a:tc>
                  <a:txBody>
                    <a:bodyPr/>
                    <a:lstStyle/>
                    <a:p>
                      <a:r>
                        <a:rPr lang="en-US" dirty="0"/>
                        <a:t>Allocate additional resources for community safety programs to maintain constant presence and help take back targeted blocks/corners </a:t>
                      </a:r>
                    </a:p>
                  </a:txBody>
                  <a:tcPr/>
                </a:tc>
                <a:extLst>
                  <a:ext uri="{0D108BD9-81ED-4DB2-BD59-A6C34878D82A}">
                    <a16:rowId xmlns:a16="http://schemas.microsoft.com/office/drawing/2014/main" val="4126611605"/>
                  </a:ext>
                </a:extLst>
              </a:tr>
              <a:tr h="370840">
                <a:tc>
                  <a:txBody>
                    <a:bodyPr/>
                    <a:lstStyle/>
                    <a:p>
                      <a:endParaRPr lang="en-US" dirty="0"/>
                    </a:p>
                  </a:txBody>
                  <a:tcPr/>
                </a:tc>
                <a:tc>
                  <a:txBody>
                    <a:bodyPr/>
                    <a:lstStyle/>
                    <a:p>
                      <a:r>
                        <a:rPr lang="en-US" dirty="0"/>
                        <a:t>This is happening now. It would be better if the community chose places where the dealers had a sort of amnesty area, but that may be impractical. If we can reduce the demand that may be the better option.</a:t>
                      </a:r>
                    </a:p>
                    <a:p>
                      <a:r>
                        <a:rPr lang="en-US" dirty="0"/>
                        <a:t>The business community hired Urban Alchemy and had great success cleaning up certain areas (6</a:t>
                      </a:r>
                      <a:r>
                        <a:rPr lang="en-US" baseline="30000" dirty="0"/>
                        <a:t>th</a:t>
                      </a:r>
                      <a:r>
                        <a:rPr lang="en-US" dirty="0"/>
                        <a:t> and Stevenson and Market), it may be shifting around but it has made that area passable. Midmarket business association is running the program; maybe they could do a presentation?</a:t>
                      </a:r>
                    </a:p>
                    <a:p>
                      <a:endParaRPr lang="en-US" dirty="0"/>
                    </a:p>
                  </a:txBody>
                  <a:tcPr/>
                </a:tc>
                <a:extLst>
                  <a:ext uri="{0D108BD9-81ED-4DB2-BD59-A6C34878D82A}">
                    <a16:rowId xmlns:a16="http://schemas.microsoft.com/office/drawing/2014/main" val="3052169719"/>
                  </a:ext>
                </a:extLst>
              </a:tr>
            </a:tbl>
          </a:graphicData>
        </a:graphic>
      </p:graphicFrame>
    </p:spTree>
    <p:extLst>
      <p:ext uri="{BB962C8B-B14F-4D97-AF65-F5344CB8AC3E}">
        <p14:creationId xmlns:p14="http://schemas.microsoft.com/office/powerpoint/2010/main" val="102680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6B58-F7CB-405F-BA8D-8CDA997738BD}"/>
              </a:ext>
            </a:extLst>
          </p:cNvPr>
          <p:cNvSpPr>
            <a:spLocks noGrp="1"/>
          </p:cNvSpPr>
          <p:nvPr>
            <p:ph type="title"/>
          </p:nvPr>
        </p:nvSpPr>
        <p:spPr/>
        <p:txBody>
          <a:bodyPr/>
          <a:lstStyle/>
          <a:p>
            <a:r>
              <a:rPr lang="en-US" dirty="0"/>
              <a:t>Remainder of Category C, Categories D-G will be discussed at future meetings</a:t>
            </a:r>
          </a:p>
        </p:txBody>
      </p:sp>
      <p:sp>
        <p:nvSpPr>
          <p:cNvPr id="3" name="Content Placeholder 2">
            <a:extLst>
              <a:ext uri="{FF2B5EF4-FFF2-40B4-BE49-F238E27FC236}">
                <a16:creationId xmlns:a16="http://schemas.microsoft.com/office/drawing/2014/main" id="{FFBF30AD-DD18-4076-B784-23FA0A85115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8793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01D0-0F5F-45FA-81FB-A508D243803D}"/>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FB01497-0DF5-4DBA-8938-8EB4B0D855CB}"/>
              </a:ext>
            </a:extLst>
          </p:cNvPr>
          <p:cNvSpPr>
            <a:spLocks noGrp="1"/>
          </p:cNvSpPr>
          <p:nvPr>
            <p:ph idx="1"/>
          </p:nvPr>
        </p:nvSpPr>
        <p:spPr/>
        <p:txBody>
          <a:bodyPr/>
          <a:lstStyle/>
          <a:p>
            <a:r>
              <a:rPr lang="en-US" dirty="0"/>
              <a:t>Between now and April 20: Continue to discuss ideas, find opportunities for compromise</a:t>
            </a:r>
          </a:p>
          <a:p>
            <a:r>
              <a:rPr lang="en-US" dirty="0"/>
              <a:t>After April 20, preliminary vote via web survey</a:t>
            </a:r>
          </a:p>
          <a:p>
            <a:r>
              <a:rPr lang="en-US" dirty="0"/>
              <a:t>Discuss results at the May 4 meeting and decide on how ideas get featured in the report</a:t>
            </a:r>
          </a:p>
          <a:p>
            <a:r>
              <a:rPr lang="en-US" dirty="0"/>
              <a:t>Final vote via web survey immediately after May 4 meeting</a:t>
            </a:r>
          </a:p>
          <a:p>
            <a:r>
              <a:rPr lang="en-US" dirty="0"/>
              <a:t>May/June finish final report</a:t>
            </a:r>
          </a:p>
        </p:txBody>
      </p:sp>
    </p:spTree>
    <p:extLst>
      <p:ext uri="{BB962C8B-B14F-4D97-AF65-F5344CB8AC3E}">
        <p14:creationId xmlns:p14="http://schemas.microsoft.com/office/powerpoint/2010/main" val="4183976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1CFC-910D-4507-BC17-C7F766229F3A}"/>
              </a:ext>
            </a:extLst>
          </p:cNvPr>
          <p:cNvSpPr>
            <a:spLocks noGrp="1"/>
          </p:cNvSpPr>
          <p:nvPr>
            <p:ph type="title"/>
          </p:nvPr>
        </p:nvSpPr>
        <p:spPr/>
        <p:txBody>
          <a:bodyPr>
            <a:normAutofit/>
          </a:bodyPr>
          <a:lstStyle/>
          <a:p>
            <a:r>
              <a:rPr lang="en-US" dirty="0"/>
              <a:t>Continuing our engagement with other community members</a:t>
            </a:r>
          </a:p>
        </p:txBody>
      </p:sp>
      <p:sp>
        <p:nvSpPr>
          <p:cNvPr id="3" name="Content Placeholder 2">
            <a:extLst>
              <a:ext uri="{FF2B5EF4-FFF2-40B4-BE49-F238E27FC236}">
                <a16:creationId xmlns:a16="http://schemas.microsoft.com/office/drawing/2014/main" id="{8C1984BB-D440-4682-A684-188A97483B63}"/>
              </a:ext>
            </a:extLst>
          </p:cNvPr>
          <p:cNvSpPr>
            <a:spLocks noGrp="1"/>
          </p:cNvSpPr>
          <p:nvPr>
            <p:ph idx="1"/>
          </p:nvPr>
        </p:nvSpPr>
        <p:spPr/>
        <p:txBody>
          <a:bodyPr/>
          <a:lstStyle/>
          <a:p>
            <a:r>
              <a:rPr lang="en-US" dirty="0"/>
              <a:t>How would you like to do this, and when?</a:t>
            </a:r>
          </a:p>
          <a:p>
            <a:r>
              <a:rPr lang="en-US" dirty="0"/>
              <a:t>Multiple approaches:</a:t>
            </a:r>
          </a:p>
          <a:p>
            <a:pPr lvl="1"/>
            <a:r>
              <a:rPr lang="en-US" dirty="0"/>
              <a:t>Coordinate efforts with local community groups?</a:t>
            </a:r>
          </a:p>
          <a:p>
            <a:pPr lvl="1"/>
            <a:r>
              <a:rPr lang="en-US" dirty="0"/>
              <a:t>More street outreach?</a:t>
            </a:r>
          </a:p>
          <a:p>
            <a:pPr lvl="1"/>
            <a:r>
              <a:rPr lang="en-US" dirty="0"/>
              <a:t>Host a separate meeting?</a:t>
            </a:r>
          </a:p>
          <a:p>
            <a:pPr lvl="1"/>
            <a:r>
              <a:rPr lang="en-US" dirty="0"/>
              <a:t>Other ideas?</a:t>
            </a:r>
          </a:p>
          <a:p>
            <a:r>
              <a:rPr lang="en-US" dirty="0"/>
              <a:t>I will send a separate email to TF members about who has time/interest in this</a:t>
            </a:r>
          </a:p>
          <a:p>
            <a:pPr marL="457200" lvl="1" indent="0">
              <a:buNone/>
            </a:pPr>
            <a:endParaRPr lang="en-US" dirty="0"/>
          </a:p>
        </p:txBody>
      </p:sp>
    </p:spTree>
    <p:extLst>
      <p:ext uri="{BB962C8B-B14F-4D97-AF65-F5344CB8AC3E}">
        <p14:creationId xmlns:p14="http://schemas.microsoft.com/office/powerpoint/2010/main" val="979350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907A-8FAF-46AE-A6DC-D37B588DAA59}"/>
              </a:ext>
            </a:extLst>
          </p:cNvPr>
          <p:cNvSpPr>
            <a:spLocks noGrp="1"/>
          </p:cNvSpPr>
          <p:nvPr>
            <p:ph type="title"/>
          </p:nvPr>
        </p:nvSpPr>
        <p:spPr/>
        <p:txBody>
          <a:bodyPr>
            <a:normAutofit/>
          </a:bodyPr>
          <a:lstStyle/>
          <a:p>
            <a:r>
              <a:rPr lang="en-US" dirty="0"/>
              <a:t>Future meetings and communications outside of regular meetings</a:t>
            </a:r>
          </a:p>
        </p:txBody>
      </p:sp>
      <p:sp>
        <p:nvSpPr>
          <p:cNvPr id="3" name="Content Placeholder 2">
            <a:extLst>
              <a:ext uri="{FF2B5EF4-FFF2-40B4-BE49-F238E27FC236}">
                <a16:creationId xmlns:a16="http://schemas.microsoft.com/office/drawing/2014/main" id="{4333AB88-C57A-4A9C-9BA7-211731DF1673}"/>
              </a:ext>
            </a:extLst>
          </p:cNvPr>
          <p:cNvSpPr>
            <a:spLocks noGrp="1"/>
          </p:cNvSpPr>
          <p:nvPr>
            <p:ph idx="1"/>
          </p:nvPr>
        </p:nvSpPr>
        <p:spPr>
          <a:xfrm>
            <a:off x="838200" y="1825624"/>
            <a:ext cx="10515600" cy="4798695"/>
          </a:xfrm>
        </p:spPr>
        <p:txBody>
          <a:bodyPr>
            <a:normAutofit/>
          </a:bodyPr>
          <a:lstStyle/>
          <a:p>
            <a:r>
              <a:rPr lang="en-US" dirty="0"/>
              <a:t>Thank you for agreeing to 2 meetings in March</a:t>
            </a:r>
          </a:p>
          <a:p>
            <a:r>
              <a:rPr lang="en-US" dirty="0"/>
              <a:t>Are you OK with 2 meetings in April? (already have April 6 scheduled)</a:t>
            </a:r>
          </a:p>
          <a:p>
            <a:pPr lvl="1"/>
            <a:r>
              <a:rPr lang="en-US" dirty="0"/>
              <a:t>Add another for April 13 or April 20?</a:t>
            </a:r>
          </a:p>
          <a:p>
            <a:r>
              <a:rPr lang="en-US" dirty="0"/>
              <a:t>How should we handle communications outside of main meetings?</a:t>
            </a:r>
          </a:p>
          <a:p>
            <a:pPr lvl="1"/>
            <a:r>
              <a:rPr lang="en-US" dirty="0"/>
              <a:t>TF members are technically not required to do anything outside of main meetings</a:t>
            </a:r>
          </a:p>
          <a:p>
            <a:pPr lvl="1"/>
            <a:r>
              <a:rPr lang="en-US" dirty="0"/>
              <a:t>I realize that not everyone can put in the same amount of time and effort</a:t>
            </a:r>
          </a:p>
          <a:p>
            <a:pPr lvl="1"/>
            <a:r>
              <a:rPr lang="en-US" dirty="0"/>
              <a:t>Should we schedule one-on-one meetings with each member?</a:t>
            </a:r>
          </a:p>
          <a:p>
            <a:pPr lvl="1"/>
            <a:r>
              <a:rPr lang="en-US" dirty="0"/>
              <a:t>You can also reach out to one another</a:t>
            </a:r>
          </a:p>
          <a:p>
            <a:pPr lvl="1"/>
            <a:r>
              <a:rPr lang="en-US" dirty="0"/>
              <a:t>Some TF members are meeting on Fridays</a:t>
            </a:r>
          </a:p>
          <a:p>
            <a:pPr lvl="1"/>
            <a:r>
              <a:rPr lang="en-US" dirty="0"/>
              <a:t>Should we think about an all-day meeting, or multiple half-day meetings?</a:t>
            </a:r>
          </a:p>
          <a:p>
            <a:pPr lvl="1"/>
            <a:endParaRPr lang="en-US" dirty="0"/>
          </a:p>
          <a:p>
            <a:pPr lvl="1"/>
            <a:endParaRPr lang="en-US" dirty="0"/>
          </a:p>
        </p:txBody>
      </p:sp>
    </p:spTree>
    <p:extLst>
      <p:ext uri="{BB962C8B-B14F-4D97-AF65-F5344CB8AC3E}">
        <p14:creationId xmlns:p14="http://schemas.microsoft.com/office/powerpoint/2010/main" val="135951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423B-C423-4093-AC11-A4E42EE1D793}"/>
              </a:ext>
            </a:extLst>
          </p:cNvPr>
          <p:cNvSpPr>
            <a:spLocks noGrp="1"/>
          </p:cNvSpPr>
          <p:nvPr>
            <p:ph type="title"/>
          </p:nvPr>
        </p:nvSpPr>
        <p:spPr/>
        <p:txBody>
          <a:bodyPr/>
          <a:lstStyle/>
          <a:p>
            <a:r>
              <a:rPr lang="en-US" dirty="0"/>
              <a:t>Administrative announcements (1/4)</a:t>
            </a:r>
          </a:p>
        </p:txBody>
      </p:sp>
      <p:sp>
        <p:nvSpPr>
          <p:cNvPr id="3" name="Content Placeholder 2">
            <a:extLst>
              <a:ext uri="{FF2B5EF4-FFF2-40B4-BE49-F238E27FC236}">
                <a16:creationId xmlns:a16="http://schemas.microsoft.com/office/drawing/2014/main" id="{06CFC1BE-FC97-4F35-8B91-6FF4D5F08440}"/>
              </a:ext>
            </a:extLst>
          </p:cNvPr>
          <p:cNvSpPr>
            <a:spLocks noGrp="1"/>
          </p:cNvSpPr>
          <p:nvPr>
            <p:ph idx="1"/>
          </p:nvPr>
        </p:nvSpPr>
        <p:spPr/>
        <p:txBody>
          <a:bodyPr>
            <a:normAutofit/>
          </a:bodyPr>
          <a:lstStyle/>
          <a:p>
            <a:r>
              <a:rPr lang="en-US" dirty="0"/>
              <a:t>For members of the public connecting </a:t>
            </a:r>
            <a:r>
              <a:rPr lang="en-US" u="sng" dirty="0"/>
              <a:t>by phone</a:t>
            </a:r>
            <a:r>
              <a:rPr lang="en-US" dirty="0"/>
              <a:t> who wish to make a public comment</a:t>
            </a:r>
          </a:p>
          <a:p>
            <a:r>
              <a:rPr lang="en-US" dirty="0"/>
              <a:t>Phone number: 1-415-655-0001</a:t>
            </a:r>
          </a:p>
          <a:p>
            <a:r>
              <a:rPr lang="en-US" dirty="0"/>
              <a:t>Access code: </a:t>
            </a:r>
            <a:r>
              <a:rPr lang="en-US" dirty="0">
                <a:solidFill>
                  <a:srgbClr val="000000"/>
                </a:solidFill>
                <a:latin typeface="&amp;quot"/>
                <a:ea typeface="Calibri" panose="020F0502020204030204" pitchFamily="34" charset="0"/>
                <a:cs typeface="Calibri" panose="020F0502020204030204" pitchFamily="34" charset="0"/>
              </a:rPr>
              <a:t>187 830 0105</a:t>
            </a:r>
          </a:p>
          <a:p>
            <a:r>
              <a:rPr lang="en-US" dirty="0"/>
              <a:t>When it is time for public comment, dial *3 (Star, and the number 3) to be added to the speaker line</a:t>
            </a:r>
          </a:p>
          <a:p>
            <a:endParaRPr lang="en-US" dirty="0"/>
          </a:p>
          <a:p>
            <a:r>
              <a:rPr lang="en-US" dirty="0"/>
              <a:t>NOTE: If you have problems connecting, email </a:t>
            </a:r>
            <a:r>
              <a:rPr lang="en-US" dirty="0">
                <a:hlinkClick r:id="rId2"/>
              </a:rPr>
              <a:t>district6ideas@gmail.com</a:t>
            </a:r>
            <a:r>
              <a:rPr lang="en-US" dirty="0"/>
              <a:t> or call 1-415-483-9005</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70054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423B-C423-4093-AC11-A4E42EE1D793}"/>
              </a:ext>
            </a:extLst>
          </p:cNvPr>
          <p:cNvSpPr>
            <a:spLocks noGrp="1"/>
          </p:cNvSpPr>
          <p:nvPr>
            <p:ph type="title"/>
          </p:nvPr>
        </p:nvSpPr>
        <p:spPr>
          <a:xfrm>
            <a:off x="838200" y="-173355"/>
            <a:ext cx="10515600" cy="1325563"/>
          </a:xfrm>
        </p:spPr>
        <p:txBody>
          <a:bodyPr/>
          <a:lstStyle/>
          <a:p>
            <a:r>
              <a:rPr lang="en-US" dirty="0"/>
              <a:t>Public comment</a:t>
            </a:r>
          </a:p>
        </p:txBody>
      </p:sp>
      <p:sp>
        <p:nvSpPr>
          <p:cNvPr id="3" name="Content Placeholder 2">
            <a:extLst>
              <a:ext uri="{FF2B5EF4-FFF2-40B4-BE49-F238E27FC236}">
                <a16:creationId xmlns:a16="http://schemas.microsoft.com/office/drawing/2014/main" id="{06CFC1BE-FC97-4F35-8B91-6FF4D5F08440}"/>
              </a:ext>
            </a:extLst>
          </p:cNvPr>
          <p:cNvSpPr>
            <a:spLocks noGrp="1"/>
          </p:cNvSpPr>
          <p:nvPr>
            <p:ph idx="1"/>
          </p:nvPr>
        </p:nvSpPr>
        <p:spPr>
          <a:xfrm>
            <a:off x="838200" y="955040"/>
            <a:ext cx="10515600" cy="6014720"/>
          </a:xfrm>
        </p:spPr>
        <p:txBody>
          <a:bodyPr>
            <a:normAutofit fontScale="92500" lnSpcReduction="10000"/>
          </a:bodyPr>
          <a:lstStyle/>
          <a:p>
            <a:pPr>
              <a:buSzPts val="2800"/>
            </a:pPr>
            <a:r>
              <a:rPr lang="en-US" dirty="0"/>
              <a:t>For members of the public connecting </a:t>
            </a:r>
            <a:r>
              <a:rPr lang="en-US" u="sng" dirty="0"/>
              <a:t>by phone</a:t>
            </a:r>
            <a:r>
              <a:rPr lang="en-US" dirty="0"/>
              <a:t> who wish to make a public comment, call </a:t>
            </a:r>
            <a:r>
              <a:rPr lang="en-US" dirty="0">
                <a:solidFill>
                  <a:srgbClr val="000000"/>
                </a:solidFill>
                <a:latin typeface="Calibri" panose="020F0502020204030204" pitchFamily="34" charset="0"/>
              </a:rPr>
              <a:t>1-415-655-0001 (Access code: </a:t>
            </a:r>
            <a:r>
              <a:rPr lang="en-US" dirty="0"/>
              <a:t>187 830 0105</a:t>
            </a:r>
            <a:r>
              <a:rPr lang="en-US" dirty="0">
                <a:solidFill>
                  <a:srgbClr val="000000"/>
                </a:solidFill>
                <a:latin typeface="Calibri" panose="020F0502020204030204" pitchFamily="34" charset="0"/>
              </a:rPr>
              <a:t>) </a:t>
            </a:r>
            <a:r>
              <a:rPr lang="en-US" dirty="0"/>
              <a:t>dial *3 (Star, and the number 3) to be added to the speaker line</a:t>
            </a:r>
          </a:p>
          <a:p>
            <a:r>
              <a:rPr lang="en-US" dirty="0"/>
              <a:t>For members of the public connecting </a:t>
            </a:r>
            <a:r>
              <a:rPr lang="en-US" u="sng" dirty="0"/>
              <a:t>by WebEx</a:t>
            </a:r>
            <a:r>
              <a:rPr lang="en-US" dirty="0"/>
              <a:t> who wish to make a public comment, click the raise hand icon</a:t>
            </a:r>
          </a:p>
          <a:p>
            <a:endParaRPr lang="en-US" dirty="0"/>
          </a:p>
          <a:p>
            <a:endParaRPr lang="en-US" dirty="0"/>
          </a:p>
          <a:p>
            <a:endParaRPr lang="en-US" dirty="0"/>
          </a:p>
          <a:p>
            <a:endParaRPr lang="en-US" dirty="0"/>
          </a:p>
          <a:p>
            <a:endParaRPr lang="en-US" dirty="0"/>
          </a:p>
          <a:p>
            <a:endParaRPr lang="en-US" dirty="0"/>
          </a:p>
          <a:p>
            <a:endParaRPr lang="en-US" dirty="0"/>
          </a:p>
          <a:p>
            <a:r>
              <a:rPr lang="en-US" dirty="0"/>
              <a:t>NOTE: If you have problems connecting, email </a:t>
            </a:r>
            <a:r>
              <a:rPr lang="en-US" dirty="0">
                <a:hlinkClick r:id="rId2"/>
              </a:rPr>
              <a:t>district6ideas@gmail.com</a:t>
            </a:r>
            <a:r>
              <a:rPr lang="en-US" dirty="0"/>
              <a:t> or call 1-415-483-9005</a:t>
            </a:r>
          </a:p>
          <a:p>
            <a:pPr marL="0" indent="0">
              <a:buNone/>
            </a:pPr>
            <a:endParaRPr lang="en-US" dirty="0"/>
          </a:p>
          <a:p>
            <a:pPr marL="0" indent="0">
              <a:buNone/>
            </a:pPr>
            <a:endParaRPr lang="en-US" dirty="0"/>
          </a:p>
          <a:p>
            <a:pPr marL="0" indent="0">
              <a:buNone/>
            </a:pPr>
            <a:endParaRPr lang="en-US" dirty="0"/>
          </a:p>
        </p:txBody>
      </p:sp>
      <p:pic>
        <p:nvPicPr>
          <p:cNvPr id="4" name="Picture 2" descr="image005">
            <a:extLst>
              <a:ext uri="{FF2B5EF4-FFF2-40B4-BE49-F238E27FC236}">
                <a16:creationId xmlns:a16="http://schemas.microsoft.com/office/drawing/2014/main" id="{E469D611-CE34-49BB-AD7C-03560A296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854" y="2778443"/>
            <a:ext cx="6621145" cy="307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7E19E11D-DFDD-4F7B-9962-CBF292006154}"/>
              </a:ext>
            </a:extLst>
          </p:cNvPr>
          <p:cNvCxnSpPr>
            <a:cxnSpLocks/>
          </p:cNvCxnSpPr>
          <p:nvPr/>
        </p:nvCxnSpPr>
        <p:spPr>
          <a:xfrm>
            <a:off x="4643120" y="3606800"/>
            <a:ext cx="1564640" cy="8026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71209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A747-739D-40A3-8863-B8F7AB6729DB}"/>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2656B187-75B5-4F1A-BAEF-0A321E239631}"/>
              </a:ext>
            </a:extLst>
          </p:cNvPr>
          <p:cNvSpPr>
            <a:spLocks noGrp="1"/>
          </p:cNvSpPr>
          <p:nvPr>
            <p:ph idx="1"/>
          </p:nvPr>
        </p:nvSpPr>
        <p:spPr/>
        <p:txBody>
          <a:bodyPr>
            <a:normAutofit fontScale="85000" lnSpcReduction="20000"/>
          </a:bodyPr>
          <a:lstStyle/>
          <a:p>
            <a:r>
              <a:rPr lang="en-US" dirty="0"/>
              <a:t>Speaker #2: In the wake of the Atlanta shooting, Mayor Breed spoke last weekend about the Guardian Angels coming to the Castro years ago and they helped the community a lot. They could be part of a solution and multi-faceted approach to drug dealing.</a:t>
            </a:r>
          </a:p>
          <a:p>
            <a:r>
              <a:rPr lang="en-US" dirty="0"/>
              <a:t>Speaker #3: I appreciate everyone on the committee for putting in all this work. I would like to double down that city departments have to buy-in to what is being recommended. It will take all the different city departments to be a part of this change. Some form of oversight to help organizations to communicate better is needed. To get feedback from the community, doing this virtually is the best way to go. This TF is directly connected to MHSF and this is a very complicated issue so the more we can coordinate with each other the better.</a:t>
            </a:r>
          </a:p>
          <a:p>
            <a:r>
              <a:rPr lang="en-US" dirty="0"/>
              <a:t>Speaker #3: I want to congratulate the team on the progress being made. Creating a coordinating body idea is a very good idea along with the community-based approach. The signs may not be a good idea. People selling drugs will not care about the signs so we should not waste money. </a:t>
            </a:r>
          </a:p>
          <a:p>
            <a:endParaRPr lang="en-US" dirty="0"/>
          </a:p>
        </p:txBody>
      </p:sp>
    </p:spTree>
    <p:extLst>
      <p:ext uri="{BB962C8B-B14F-4D97-AF65-F5344CB8AC3E}">
        <p14:creationId xmlns:p14="http://schemas.microsoft.com/office/powerpoint/2010/main" val="3352050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6741-4D5B-4EBC-A359-95C1986DB293}"/>
              </a:ext>
            </a:extLst>
          </p:cNvPr>
          <p:cNvSpPr>
            <a:spLocks noGrp="1"/>
          </p:cNvSpPr>
          <p:nvPr>
            <p:ph type="title"/>
          </p:nvPr>
        </p:nvSpPr>
        <p:spPr/>
        <p:txBody>
          <a:bodyPr/>
          <a:lstStyle/>
          <a:p>
            <a:r>
              <a:rPr lang="en-US" dirty="0"/>
              <a:t>Public comment (emails received from members of the community</a:t>
            </a:r>
          </a:p>
        </p:txBody>
      </p:sp>
      <p:sp>
        <p:nvSpPr>
          <p:cNvPr id="3" name="Content Placeholder 2">
            <a:extLst>
              <a:ext uri="{FF2B5EF4-FFF2-40B4-BE49-F238E27FC236}">
                <a16:creationId xmlns:a16="http://schemas.microsoft.com/office/drawing/2014/main" id="{130B80D6-C64E-41BC-B821-5407F160D760}"/>
              </a:ext>
            </a:extLst>
          </p:cNvPr>
          <p:cNvSpPr>
            <a:spLocks noGrp="1"/>
          </p:cNvSpPr>
          <p:nvPr>
            <p:ph idx="1"/>
          </p:nvPr>
        </p:nvSpPr>
        <p:spPr/>
        <p:txBody>
          <a:bodyPr/>
          <a:lstStyle/>
          <a:p>
            <a:r>
              <a:rPr lang="en-US" dirty="0"/>
              <a:t>See next pages</a:t>
            </a:r>
          </a:p>
        </p:txBody>
      </p:sp>
    </p:spTree>
    <p:extLst>
      <p:ext uri="{BB962C8B-B14F-4D97-AF65-F5344CB8AC3E}">
        <p14:creationId xmlns:p14="http://schemas.microsoft.com/office/powerpoint/2010/main" val="157131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423B-C423-4093-AC11-A4E42EE1D793}"/>
              </a:ext>
            </a:extLst>
          </p:cNvPr>
          <p:cNvSpPr>
            <a:spLocks noGrp="1"/>
          </p:cNvSpPr>
          <p:nvPr>
            <p:ph type="title"/>
          </p:nvPr>
        </p:nvSpPr>
        <p:spPr/>
        <p:txBody>
          <a:bodyPr/>
          <a:lstStyle/>
          <a:p>
            <a:r>
              <a:rPr lang="en-US" dirty="0"/>
              <a:t>Administrative announcements (2/4)</a:t>
            </a:r>
          </a:p>
        </p:txBody>
      </p:sp>
      <p:sp>
        <p:nvSpPr>
          <p:cNvPr id="3" name="Content Placeholder 2">
            <a:extLst>
              <a:ext uri="{FF2B5EF4-FFF2-40B4-BE49-F238E27FC236}">
                <a16:creationId xmlns:a16="http://schemas.microsoft.com/office/drawing/2014/main" id="{06CFC1BE-FC97-4F35-8B91-6FF4D5F08440}"/>
              </a:ext>
            </a:extLst>
          </p:cNvPr>
          <p:cNvSpPr>
            <a:spLocks noGrp="1"/>
          </p:cNvSpPr>
          <p:nvPr>
            <p:ph idx="1"/>
          </p:nvPr>
        </p:nvSpPr>
        <p:spPr/>
        <p:txBody>
          <a:bodyPr>
            <a:normAutofit/>
          </a:bodyPr>
          <a:lstStyle/>
          <a:p>
            <a:r>
              <a:rPr lang="en-US" dirty="0"/>
              <a:t>For members of the public connecting </a:t>
            </a:r>
            <a:r>
              <a:rPr lang="en-US" u="sng" dirty="0"/>
              <a:t>by WebEx</a:t>
            </a:r>
            <a:r>
              <a:rPr lang="en-US" dirty="0"/>
              <a:t> who wish to make a public comment</a:t>
            </a:r>
          </a:p>
          <a:p>
            <a:r>
              <a:rPr lang="en-US" dirty="0"/>
              <a:t>When it is time for public comment, click the raise hand icon</a:t>
            </a:r>
          </a:p>
          <a:p>
            <a:pPr marL="0" indent="0">
              <a:buNone/>
            </a:pPr>
            <a:endParaRPr lang="en-US" dirty="0"/>
          </a:p>
          <a:p>
            <a:pPr marL="0" indent="0">
              <a:buNone/>
            </a:pPr>
            <a:endParaRPr lang="en-US" dirty="0"/>
          </a:p>
          <a:p>
            <a:pPr marL="0" indent="0">
              <a:buNone/>
            </a:pPr>
            <a:endParaRPr lang="en-US" dirty="0"/>
          </a:p>
        </p:txBody>
      </p:sp>
      <p:pic>
        <p:nvPicPr>
          <p:cNvPr id="1026" name="Picture 2" descr="image005">
            <a:extLst>
              <a:ext uri="{FF2B5EF4-FFF2-40B4-BE49-F238E27FC236}">
                <a16:creationId xmlns:a16="http://schemas.microsoft.com/office/drawing/2014/main" id="{D8437FEE-F3D2-45DD-8F11-A5260F0A37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854" y="3520123"/>
            <a:ext cx="6621145" cy="307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89968067-130C-4A1D-A779-4854BAA4DE55}"/>
              </a:ext>
            </a:extLst>
          </p:cNvPr>
          <p:cNvCxnSpPr>
            <a:cxnSpLocks/>
          </p:cNvCxnSpPr>
          <p:nvPr/>
        </p:nvCxnSpPr>
        <p:spPr>
          <a:xfrm>
            <a:off x="4643120" y="4348480"/>
            <a:ext cx="1564640" cy="8026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081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C391E-82C8-4264-B8D2-1849EDDFAC64}"/>
              </a:ext>
            </a:extLst>
          </p:cNvPr>
          <p:cNvSpPr>
            <a:spLocks noGrp="1"/>
          </p:cNvSpPr>
          <p:nvPr>
            <p:ph type="title"/>
          </p:nvPr>
        </p:nvSpPr>
        <p:spPr/>
        <p:txBody>
          <a:bodyPr/>
          <a:lstStyle/>
          <a:p>
            <a:r>
              <a:rPr lang="en-US" dirty="0"/>
              <a:t>Administrative announcements (3/4) </a:t>
            </a:r>
          </a:p>
        </p:txBody>
      </p:sp>
      <p:sp>
        <p:nvSpPr>
          <p:cNvPr id="3" name="Content Placeholder 2">
            <a:extLst>
              <a:ext uri="{FF2B5EF4-FFF2-40B4-BE49-F238E27FC236}">
                <a16:creationId xmlns:a16="http://schemas.microsoft.com/office/drawing/2014/main" id="{8FD0BB50-386A-451B-BC81-C28496CE5EF4}"/>
              </a:ext>
            </a:extLst>
          </p:cNvPr>
          <p:cNvSpPr>
            <a:spLocks noGrp="1"/>
          </p:cNvSpPr>
          <p:nvPr>
            <p:ph idx="1"/>
          </p:nvPr>
        </p:nvSpPr>
        <p:spPr/>
        <p:txBody>
          <a:bodyPr/>
          <a:lstStyle/>
          <a:p>
            <a:r>
              <a:rPr lang="en-US" dirty="0"/>
              <a:t>Tonight we will walk through ideas generated by TF &amp; community</a:t>
            </a:r>
          </a:p>
          <a:p>
            <a:r>
              <a:rPr lang="en-US" dirty="0"/>
              <a:t>To download the list</a:t>
            </a:r>
          </a:p>
          <a:p>
            <a:pPr lvl="1"/>
            <a:r>
              <a:rPr lang="en-US" dirty="0"/>
              <a:t>Go to </a:t>
            </a:r>
            <a:r>
              <a:rPr lang="en-US" dirty="0">
                <a:hlinkClick r:id="rId2"/>
              </a:rPr>
              <a:t>https://oewd.org/meeting/street-level-drug-dealing-task-force-march-23-2021-supporting-documents</a:t>
            </a:r>
            <a:r>
              <a:rPr lang="en-US" dirty="0"/>
              <a:t> </a:t>
            </a:r>
          </a:p>
          <a:p>
            <a:pPr lvl="1"/>
            <a:r>
              <a:rPr lang="en-US" dirty="0"/>
              <a:t>Scroll to the bottom of the page</a:t>
            </a:r>
          </a:p>
          <a:p>
            <a:pPr lvl="1"/>
            <a:r>
              <a:rPr lang="en-US" dirty="0"/>
              <a:t>Click on “TF ideas (March 18 2021).pdf”</a:t>
            </a:r>
          </a:p>
        </p:txBody>
      </p:sp>
    </p:spTree>
    <p:extLst>
      <p:ext uri="{BB962C8B-B14F-4D97-AF65-F5344CB8AC3E}">
        <p14:creationId xmlns:p14="http://schemas.microsoft.com/office/powerpoint/2010/main" val="357724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423B-C423-4093-AC11-A4E42EE1D793}"/>
              </a:ext>
            </a:extLst>
          </p:cNvPr>
          <p:cNvSpPr>
            <a:spLocks noGrp="1"/>
          </p:cNvSpPr>
          <p:nvPr>
            <p:ph type="title"/>
          </p:nvPr>
        </p:nvSpPr>
        <p:spPr/>
        <p:txBody>
          <a:bodyPr/>
          <a:lstStyle/>
          <a:p>
            <a:r>
              <a:rPr lang="en-US" dirty="0"/>
              <a:t>Administrative announcements (4/4)</a:t>
            </a:r>
          </a:p>
        </p:txBody>
      </p:sp>
      <p:sp>
        <p:nvSpPr>
          <p:cNvPr id="3" name="Content Placeholder 2">
            <a:extLst>
              <a:ext uri="{FF2B5EF4-FFF2-40B4-BE49-F238E27FC236}">
                <a16:creationId xmlns:a16="http://schemas.microsoft.com/office/drawing/2014/main" id="{06CFC1BE-FC97-4F35-8B91-6FF4D5F08440}"/>
              </a:ext>
            </a:extLst>
          </p:cNvPr>
          <p:cNvSpPr>
            <a:spLocks noGrp="1"/>
          </p:cNvSpPr>
          <p:nvPr>
            <p:ph idx="1"/>
          </p:nvPr>
        </p:nvSpPr>
        <p:spPr/>
        <p:txBody>
          <a:bodyPr/>
          <a:lstStyle/>
          <a:p>
            <a:r>
              <a:rPr lang="en-US" dirty="0"/>
              <a:t>Pedro Vidal moved out of state and will no longer serve on Task Force</a:t>
            </a:r>
          </a:p>
          <a:p>
            <a:r>
              <a:rPr lang="en-US" dirty="0"/>
              <a:t>While LISC/RAND support ends in June, the TF is supposed to sunset in September 2022</a:t>
            </a:r>
          </a:p>
          <a:p>
            <a:r>
              <a:rPr lang="en-US" dirty="0"/>
              <a:t>Next virtual meeting Tuesday, April 6, 5pm</a:t>
            </a:r>
          </a:p>
        </p:txBody>
      </p:sp>
    </p:spTree>
    <p:extLst>
      <p:ext uri="{BB962C8B-B14F-4D97-AF65-F5344CB8AC3E}">
        <p14:creationId xmlns:p14="http://schemas.microsoft.com/office/powerpoint/2010/main" val="219792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423B-C423-4093-AC11-A4E42EE1D793}"/>
              </a:ext>
            </a:extLst>
          </p:cNvPr>
          <p:cNvSpPr>
            <a:spLocks noGrp="1"/>
          </p:cNvSpPr>
          <p:nvPr>
            <p:ph type="title"/>
          </p:nvPr>
        </p:nvSpPr>
        <p:spPr>
          <a:xfrm>
            <a:off x="838200" y="-173355"/>
            <a:ext cx="10515600" cy="1325563"/>
          </a:xfrm>
        </p:spPr>
        <p:txBody>
          <a:bodyPr/>
          <a:lstStyle/>
          <a:p>
            <a:r>
              <a:rPr lang="en-US" dirty="0"/>
              <a:t>Public comment</a:t>
            </a:r>
          </a:p>
        </p:txBody>
      </p:sp>
      <p:sp>
        <p:nvSpPr>
          <p:cNvPr id="3" name="Content Placeholder 2">
            <a:extLst>
              <a:ext uri="{FF2B5EF4-FFF2-40B4-BE49-F238E27FC236}">
                <a16:creationId xmlns:a16="http://schemas.microsoft.com/office/drawing/2014/main" id="{06CFC1BE-FC97-4F35-8B91-6FF4D5F08440}"/>
              </a:ext>
            </a:extLst>
          </p:cNvPr>
          <p:cNvSpPr>
            <a:spLocks noGrp="1"/>
          </p:cNvSpPr>
          <p:nvPr>
            <p:ph idx="1"/>
          </p:nvPr>
        </p:nvSpPr>
        <p:spPr>
          <a:xfrm>
            <a:off x="838200" y="955040"/>
            <a:ext cx="10515600" cy="6014720"/>
          </a:xfrm>
        </p:spPr>
        <p:txBody>
          <a:bodyPr>
            <a:normAutofit fontScale="92500" lnSpcReduction="10000"/>
          </a:bodyPr>
          <a:lstStyle/>
          <a:p>
            <a:pPr>
              <a:buSzPts val="2800"/>
            </a:pPr>
            <a:r>
              <a:rPr lang="en-US" dirty="0"/>
              <a:t>For members of the public connecting </a:t>
            </a:r>
            <a:r>
              <a:rPr lang="en-US" u="sng" dirty="0"/>
              <a:t>by phone</a:t>
            </a:r>
            <a:r>
              <a:rPr lang="en-US" dirty="0"/>
              <a:t> who wish to make a public comment, call </a:t>
            </a:r>
            <a:r>
              <a:rPr lang="en-US" dirty="0">
                <a:solidFill>
                  <a:srgbClr val="000000"/>
                </a:solidFill>
                <a:latin typeface="Calibri" panose="020F0502020204030204" pitchFamily="34" charset="0"/>
              </a:rPr>
              <a:t>1-415-655-0001 (Access code: </a:t>
            </a:r>
            <a:r>
              <a:rPr lang="en-US" dirty="0">
                <a:solidFill>
                  <a:srgbClr val="000000"/>
                </a:solidFill>
                <a:latin typeface="&amp;quot"/>
                <a:ea typeface="Calibri" panose="020F0502020204030204" pitchFamily="34" charset="0"/>
                <a:cs typeface="Calibri" panose="020F0502020204030204" pitchFamily="34" charset="0"/>
              </a:rPr>
              <a:t>187 830 0105</a:t>
            </a:r>
            <a:r>
              <a:rPr lang="en-US" dirty="0">
                <a:solidFill>
                  <a:srgbClr val="000000"/>
                </a:solidFill>
                <a:latin typeface="Calibri" panose="020F0502020204030204" pitchFamily="34" charset="0"/>
              </a:rPr>
              <a:t>) </a:t>
            </a:r>
            <a:r>
              <a:rPr lang="en-US" dirty="0"/>
              <a:t>dial *3 (Star, and the number 3) to be added to the speaker line</a:t>
            </a:r>
          </a:p>
          <a:p>
            <a:r>
              <a:rPr lang="en-US" dirty="0"/>
              <a:t>For members of the public connecting </a:t>
            </a:r>
            <a:r>
              <a:rPr lang="en-US" u="sng" dirty="0"/>
              <a:t>by WebEx</a:t>
            </a:r>
            <a:r>
              <a:rPr lang="en-US" dirty="0"/>
              <a:t> who wish to make a public comment, click the raise hand icon</a:t>
            </a:r>
          </a:p>
          <a:p>
            <a:endParaRPr lang="en-US" dirty="0"/>
          </a:p>
          <a:p>
            <a:endParaRPr lang="en-US" dirty="0"/>
          </a:p>
          <a:p>
            <a:endParaRPr lang="en-US" dirty="0"/>
          </a:p>
          <a:p>
            <a:endParaRPr lang="en-US" dirty="0"/>
          </a:p>
          <a:p>
            <a:endParaRPr lang="en-US" dirty="0"/>
          </a:p>
          <a:p>
            <a:endParaRPr lang="en-US" dirty="0"/>
          </a:p>
          <a:p>
            <a:endParaRPr lang="en-US" dirty="0"/>
          </a:p>
          <a:p>
            <a:r>
              <a:rPr lang="en-US" dirty="0"/>
              <a:t>NOTE: If you have problems connecting, email </a:t>
            </a:r>
            <a:r>
              <a:rPr lang="en-US" dirty="0">
                <a:hlinkClick r:id="rId2"/>
              </a:rPr>
              <a:t>district6ideas@gmail.com</a:t>
            </a:r>
            <a:r>
              <a:rPr lang="en-US" dirty="0"/>
              <a:t> or call 1-415-483-9005</a:t>
            </a:r>
          </a:p>
          <a:p>
            <a:pPr marL="0" indent="0">
              <a:buNone/>
            </a:pPr>
            <a:endParaRPr lang="en-US" dirty="0"/>
          </a:p>
          <a:p>
            <a:pPr marL="0" indent="0">
              <a:buNone/>
            </a:pPr>
            <a:endParaRPr lang="en-US" dirty="0"/>
          </a:p>
          <a:p>
            <a:pPr marL="0" indent="0">
              <a:buNone/>
            </a:pPr>
            <a:endParaRPr lang="en-US" dirty="0"/>
          </a:p>
        </p:txBody>
      </p:sp>
      <p:pic>
        <p:nvPicPr>
          <p:cNvPr id="4" name="Picture 2" descr="image005">
            <a:extLst>
              <a:ext uri="{FF2B5EF4-FFF2-40B4-BE49-F238E27FC236}">
                <a16:creationId xmlns:a16="http://schemas.microsoft.com/office/drawing/2014/main" id="{E469D611-CE34-49BB-AD7C-03560A296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854" y="2778443"/>
            <a:ext cx="6621145" cy="307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7E19E11D-DFDD-4F7B-9962-CBF292006154}"/>
              </a:ext>
            </a:extLst>
          </p:cNvPr>
          <p:cNvCxnSpPr>
            <a:cxnSpLocks/>
          </p:cNvCxnSpPr>
          <p:nvPr/>
        </p:nvCxnSpPr>
        <p:spPr>
          <a:xfrm>
            <a:off x="4643120" y="3606800"/>
            <a:ext cx="1564640" cy="8026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98145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C259F-D17F-45EC-B659-D71D11FF025F}"/>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257D241F-7FF3-4A7B-B1EC-5FF765C7E0B0}"/>
              </a:ext>
            </a:extLst>
          </p:cNvPr>
          <p:cNvSpPr>
            <a:spLocks noGrp="1"/>
          </p:cNvSpPr>
          <p:nvPr>
            <p:ph idx="1"/>
          </p:nvPr>
        </p:nvSpPr>
        <p:spPr/>
        <p:txBody>
          <a:bodyPr/>
          <a:lstStyle/>
          <a:p>
            <a:r>
              <a:rPr lang="en-US" dirty="0"/>
              <a:t>Speaker #1:  Support the residents. I support decriminalization and people should be helped by people who want to help them, and not be sent to jail </a:t>
            </a:r>
          </a:p>
          <a:p>
            <a:r>
              <a:rPr lang="en-US" dirty="0"/>
              <a:t>Public comment continued at the end of the meeting</a:t>
            </a:r>
          </a:p>
        </p:txBody>
      </p:sp>
    </p:spTree>
    <p:extLst>
      <p:ext uri="{BB962C8B-B14F-4D97-AF65-F5344CB8AC3E}">
        <p14:creationId xmlns:p14="http://schemas.microsoft.com/office/powerpoint/2010/main" val="16440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FA5F-C896-488C-93E0-95ADD2791349}"/>
              </a:ext>
            </a:extLst>
          </p:cNvPr>
          <p:cNvSpPr>
            <a:spLocks noGrp="1"/>
          </p:cNvSpPr>
          <p:nvPr>
            <p:ph type="title"/>
          </p:nvPr>
        </p:nvSpPr>
        <p:spPr/>
        <p:txBody>
          <a:bodyPr/>
          <a:lstStyle/>
          <a:p>
            <a:r>
              <a:rPr lang="en-US" dirty="0"/>
              <a:t>Overall comments</a:t>
            </a:r>
          </a:p>
        </p:txBody>
      </p:sp>
      <p:sp>
        <p:nvSpPr>
          <p:cNvPr id="3" name="Content Placeholder 2">
            <a:extLst>
              <a:ext uri="{FF2B5EF4-FFF2-40B4-BE49-F238E27FC236}">
                <a16:creationId xmlns:a16="http://schemas.microsoft.com/office/drawing/2014/main" id="{E4B9E711-BD8A-42F0-B877-1B1D505D08B7}"/>
              </a:ext>
            </a:extLst>
          </p:cNvPr>
          <p:cNvSpPr>
            <a:spLocks noGrp="1"/>
          </p:cNvSpPr>
          <p:nvPr>
            <p:ph idx="1"/>
          </p:nvPr>
        </p:nvSpPr>
        <p:spPr>
          <a:xfrm>
            <a:off x="838200" y="1825624"/>
            <a:ext cx="10515600" cy="4951095"/>
          </a:xfrm>
        </p:spPr>
        <p:txBody>
          <a:bodyPr>
            <a:normAutofit/>
          </a:bodyPr>
          <a:lstStyle/>
          <a:p>
            <a:r>
              <a:rPr lang="en-US" dirty="0"/>
              <a:t>We’re making really good progress</a:t>
            </a:r>
          </a:p>
          <a:p>
            <a:pPr lvl="1"/>
            <a:r>
              <a:rPr lang="en-US" dirty="0"/>
              <a:t>This wasn’t supposed to be an easy, straight-forward process</a:t>
            </a:r>
          </a:p>
          <a:p>
            <a:pPr lvl="1"/>
            <a:r>
              <a:rPr lang="en-US" dirty="0"/>
              <a:t>COVID-19 made things even more difficult</a:t>
            </a:r>
          </a:p>
          <a:p>
            <a:pPr lvl="1"/>
            <a:r>
              <a:rPr lang="en-US" dirty="0"/>
              <a:t>Really wish tonight’s meeting was in person</a:t>
            </a:r>
          </a:p>
          <a:p>
            <a:r>
              <a:rPr lang="en-US" dirty="0"/>
              <a:t>Flurry of feedback is encouraging</a:t>
            </a:r>
          </a:p>
          <a:p>
            <a:r>
              <a:rPr lang="en-US" dirty="0"/>
              <a:t>General agreement that we need a multi-faceted approach that focuses on ideas that can make a difference in short- &amp; long-run</a:t>
            </a:r>
          </a:p>
          <a:p>
            <a:r>
              <a:rPr lang="en-US" dirty="0"/>
              <a:t>Important contribution of TF is to help Board of Supervisors and others prioritize</a:t>
            </a:r>
          </a:p>
          <a:p>
            <a:pPr lvl="1"/>
            <a:r>
              <a:rPr lang="en-US" dirty="0"/>
              <a:t>Also need to be thinking about non-govt funding sources</a:t>
            </a:r>
          </a:p>
        </p:txBody>
      </p:sp>
    </p:spTree>
    <p:extLst>
      <p:ext uri="{BB962C8B-B14F-4D97-AF65-F5344CB8AC3E}">
        <p14:creationId xmlns:p14="http://schemas.microsoft.com/office/powerpoint/2010/main" val="4080879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6F72CC5-C07C-466F-9242-FBB9DD49D3C3}">
  <we:reference id="22ff87a5-132f-4d52-9e97-94d888e4dd91" version="3.1.0.0" store="EXCatalog" storeType="EXCatalog"/>
  <we:alternateReferences>
    <we:reference id="WA104380050" version="3.1.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9005</TotalTime>
  <Words>3195</Words>
  <Application>Microsoft Macintosh PowerPoint</Application>
  <PresentationFormat>Widescreen</PresentationFormat>
  <Paragraphs>275</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&amp;quot</vt:lpstr>
      <vt:lpstr>Arial</vt:lpstr>
      <vt:lpstr>Calibri</vt:lpstr>
      <vt:lpstr>Calibri Light</vt:lpstr>
      <vt:lpstr>Franklin Gothic Demi Cond</vt:lpstr>
      <vt:lpstr>Wingdings</vt:lpstr>
      <vt:lpstr>Office Theme</vt:lpstr>
      <vt:lpstr>Agenda (5:00pm-7:30pm)</vt:lpstr>
      <vt:lpstr>Attendance</vt:lpstr>
      <vt:lpstr>Administrative announcements (1/4)</vt:lpstr>
      <vt:lpstr>Administrative announcements (2/4)</vt:lpstr>
      <vt:lpstr>Administrative announcements (3/4) </vt:lpstr>
      <vt:lpstr>Administrative announcements (4/4)</vt:lpstr>
      <vt:lpstr>Public comment</vt:lpstr>
      <vt:lpstr>Public comment</vt:lpstr>
      <vt:lpstr>Overall comments</vt:lpstr>
      <vt:lpstr>Process and timeline</vt:lpstr>
      <vt:lpstr>Harms related to street-level drug dealing</vt:lpstr>
      <vt:lpstr>Ideas generated fall into 7 groups</vt:lpstr>
      <vt:lpstr>Goals for today</vt:lpstr>
      <vt:lpstr>A. Improving coordination and communication</vt:lpstr>
      <vt:lpstr>A. Improving coordination and communication</vt:lpstr>
      <vt:lpstr>A. Improving coordination and communication</vt:lpstr>
      <vt:lpstr>A. Improving coordination and communication</vt:lpstr>
      <vt:lpstr>A. Improving coordination and communication</vt:lpstr>
      <vt:lpstr>A. Improving coordination and communication</vt:lpstr>
      <vt:lpstr>A. Improving coordination and communication</vt:lpstr>
      <vt:lpstr>B. Increasing outreach</vt:lpstr>
      <vt:lpstr>B. Increasing outreach</vt:lpstr>
      <vt:lpstr>B. Increasing outreach</vt:lpstr>
      <vt:lpstr>B. Increasing outreach</vt:lpstr>
      <vt:lpstr>C. Enriching the community</vt:lpstr>
      <vt:lpstr>Remainder of Category C, Categories D-G will be discussed at future meetings</vt:lpstr>
      <vt:lpstr>Next steps</vt:lpstr>
      <vt:lpstr>Continuing our engagement with other community members</vt:lpstr>
      <vt:lpstr>Future meetings and communications outside of regular meetings</vt:lpstr>
      <vt:lpstr>Public comment</vt:lpstr>
      <vt:lpstr>Public comment</vt:lpstr>
      <vt:lpstr>Public comment (emails received from members of the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Reminder of our process moving forward</dc:title>
  <dc:creator>Kilmer, Beau</dc:creator>
  <cp:lastModifiedBy>Armstrong, Courtney</cp:lastModifiedBy>
  <cp:revision>190</cp:revision>
  <dcterms:created xsi:type="dcterms:W3CDTF">2021-02-23T15:07:49Z</dcterms:created>
  <dcterms:modified xsi:type="dcterms:W3CDTF">2021-04-02T14:00:22Z</dcterms:modified>
</cp:coreProperties>
</file>